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svg" ContentType="image/svg+xml"/>
  <Default Extension="tiff" ContentType="image/tiff"/>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0"/>
  </p:notesMasterIdLst>
  <p:sldIdLst>
    <p:sldId id="287" r:id="rId2"/>
    <p:sldId id="283" r:id="rId3"/>
    <p:sldId id="307" r:id="rId4"/>
    <p:sldId id="305" r:id="rId5"/>
    <p:sldId id="303" r:id="rId6"/>
    <p:sldId id="340" r:id="rId7"/>
    <p:sldId id="341" r:id="rId8"/>
    <p:sldId id="342" r:id="rId9"/>
    <p:sldId id="336" r:id="rId10"/>
    <p:sldId id="327" r:id="rId11"/>
    <p:sldId id="331" r:id="rId12"/>
    <p:sldId id="332" r:id="rId13"/>
    <p:sldId id="338" r:id="rId14"/>
    <p:sldId id="333" r:id="rId15"/>
    <p:sldId id="337" r:id="rId16"/>
    <p:sldId id="343" r:id="rId17"/>
    <p:sldId id="339" r:id="rId18"/>
    <p:sldId id="301"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63">
          <p15:clr>
            <a:srgbClr val="A4A3A4"/>
          </p15:clr>
        </p15:guide>
        <p15:guide id="2" pos="257">
          <p15:clr>
            <a:srgbClr val="A4A3A4"/>
          </p15:clr>
        </p15:guide>
        <p15:guide id="3" pos="7423">
          <p15:clr>
            <a:srgbClr val="A4A3A4"/>
          </p15:clr>
        </p15:guide>
        <p15:guide id="4" orient="horz" pos="420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6C6CC5"/>
    <a:srgbClr val="4545C5"/>
    <a:srgbClr val="1B3656"/>
    <a:srgbClr val="061E37"/>
    <a:srgbClr val="0B233D"/>
    <a:srgbClr val="648DBA"/>
    <a:srgbClr val="BABABA"/>
    <a:srgbClr val="144B59"/>
    <a:srgbClr val="0E36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9631B5-78F2-41C9-869B-9F39066F8104}" styleName="中度样式 3 - 强调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2A488322-F2BA-4B5B-9748-0D474271808F}" styleName="中度样式 3 - 强调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57" autoAdjust="0"/>
    <p:restoredTop sz="95061" autoAdjust="0"/>
  </p:normalViewPr>
  <p:slideViewPr>
    <p:cSldViewPr snapToGrid="0" snapToObjects="1">
      <p:cViewPr>
        <p:scale>
          <a:sx n="75" d="100"/>
          <a:sy n="75" d="100"/>
        </p:scale>
        <p:origin x="510" y="654"/>
      </p:cViewPr>
      <p:guideLst>
        <p:guide orient="horz" pos="663"/>
        <p:guide pos="257"/>
        <p:guide pos="7423"/>
        <p:guide orient="horz" pos="420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tiff>
</file>

<file path=ppt/media/image10.wmf>
</file>

<file path=ppt/media/image11.wmf>
</file>

<file path=ppt/media/image12.wmf>
</file>

<file path=ppt/media/image13.png>
</file>

<file path=ppt/media/image14.png>
</file>

<file path=ppt/media/image15.svg>
</file>

<file path=ppt/media/image16.wmf>
</file>

<file path=ppt/media/image17.wmf>
</file>

<file path=ppt/media/image18.wmf>
</file>

<file path=ppt/media/image19.png>
</file>

<file path=ppt/media/image2.png>
</file>

<file path=ppt/media/image20.wmf>
</file>

<file path=ppt/media/image21.wmf>
</file>

<file path=ppt/media/image22.wmf>
</file>

<file path=ppt/media/image23.png>
</file>

<file path=ppt/media/image24.svg>
</file>

<file path=ppt/media/image25.wmf>
</file>

<file path=ppt/media/image26.wmf>
</file>

<file path=ppt/media/image27.wmf>
</file>

<file path=ppt/media/image28.png>
</file>

<file path=ppt/media/image29.wmf>
</file>

<file path=ppt/media/image3.png>
</file>

<file path=ppt/media/image30.wmf>
</file>

<file path=ppt/media/image31.wmf>
</file>

<file path=ppt/media/image32.wmf>
</file>

<file path=ppt/media/image33.wmf>
</file>

<file path=ppt/media/image34.wmf>
</file>

<file path=ppt/media/image35.wmf>
</file>

<file path=ppt/media/image36.png>
</file>

<file path=ppt/media/image37.wmf>
</file>

<file path=ppt/media/image38.wmf>
</file>

<file path=ppt/media/image39.wmf>
</file>

<file path=ppt/media/image4.svg>
</file>

<file path=ppt/media/image40.wmf>
</file>

<file path=ppt/media/image41.wmf>
</file>

<file path=ppt/media/image42.png>
</file>

<file path=ppt/media/image43.png>
</file>

<file path=ppt/media/image44.wmf>
</file>

<file path=ppt/media/image45.wmf>
</file>

<file path=ppt/media/image46.wmf>
</file>

<file path=ppt/media/image47.wmf>
</file>

<file path=ppt/media/image48.wmf>
</file>

<file path=ppt/media/image49.wmf>
</file>

<file path=ppt/media/image5.wmf>
</file>

<file path=ppt/media/image50.png>
</file>

<file path=ppt/media/image51.wmf>
</file>

<file path=ppt/media/image52.wmf>
</file>

<file path=ppt/media/image53.wmf>
</file>

<file path=ppt/media/image54.wmf>
</file>

<file path=ppt/media/image55.png>
</file>

<file path=ppt/media/image56.png>
</file>

<file path=ppt/media/image57.wmf>
</file>

<file path=ppt/media/image58.wmf>
</file>

<file path=ppt/media/image59.wmf>
</file>

<file path=ppt/media/image6.wmf>
</file>

<file path=ppt/media/image60.wmf>
</file>

<file path=ppt/media/image61.wmf>
</file>

<file path=ppt/media/image62.wmf>
</file>

<file path=ppt/media/image63.wmf>
</file>

<file path=ppt/media/image64.wmf>
</file>

<file path=ppt/media/image65.wmf>
</file>

<file path=ppt/media/image66.wmf>
</file>

<file path=ppt/media/image67.wmf>
</file>

<file path=ppt/media/image68.wmf>
</file>

<file path=ppt/media/image69.wmf>
</file>

<file path=ppt/media/image7.wmf>
</file>

<file path=ppt/media/image70.wmf>
</file>

<file path=ppt/media/image71.wmf>
</file>

<file path=ppt/media/image72.jpeg>
</file>

<file path=ppt/media/image73.wmf>
</file>

<file path=ppt/media/image74.wmf>
</file>

<file path=ppt/media/image75.wmf>
</file>

<file path=ppt/media/image76.wmf>
</file>

<file path=ppt/media/image77.wmf>
</file>

<file path=ppt/media/image78.jpeg>
</file>

<file path=ppt/media/image79.png>
</file>

<file path=ppt/media/image8.wm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DDD1A4-63E9-4C41-BD0C-A6576214358F}" type="datetimeFigureOut">
              <a:rPr kumimoji="1" lang="zh-CN" altLang="en-US" smtClean="0"/>
              <a:t>2023/8/18</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zh-CN" altLang="en-US"/>
              <a:t>编辑母版文本样式
第二级
第三级
第四级
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F765C3-F77A-6D4A-A49F-194A41CA7DB6}"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1">
            <a:lumMod val="95000"/>
          </a:schemeClr>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6985"/>
            <a:ext cx="12214136" cy="725214"/>
          </a:xfrm>
          <a:prstGeom prst="rect">
            <a:avLst/>
          </a:prstGeom>
        </p:spPr>
      </p:pic>
      <p:sp>
        <p:nvSpPr>
          <p:cNvPr id="6" name="Slide Number Placeholder 5"/>
          <p:cNvSpPr>
            <a:spLocks noGrp="1"/>
          </p:cNvSpPr>
          <p:nvPr>
            <p:ph type="sldNum" sz="quarter" idx="4"/>
          </p:nvPr>
        </p:nvSpPr>
        <p:spPr>
          <a:xfrm>
            <a:off x="11753215" y="0"/>
            <a:ext cx="452755" cy="365125"/>
          </a:xfrm>
          <a:prstGeom prst="rect">
            <a:avLst/>
          </a:prstGeom>
        </p:spPr>
        <p:txBody>
          <a:bodyPr vert="horz" lIns="91440" tIns="45720" rIns="91440" bIns="45720" rtlCol="0" anchor="ctr"/>
          <a:lstStyle>
            <a:lvl1pPr algn="r">
              <a:defRPr sz="1200">
                <a:solidFill>
                  <a:schemeClr val="bg1"/>
                </a:solidFill>
              </a:defRPr>
            </a:lvl1pPr>
          </a:lstStyle>
          <a:p>
            <a:fld id="{5F1D8F20-F945-584B-B149-8CCFBEFE168A}" type="slidenum">
              <a:rPr kumimoji="1" lang="zh-CN" altLang="en-US" smtClean="0"/>
              <a:t>‹#›</a:t>
            </a:fld>
            <a:endParaRPr kumimoji="1" lang="zh-CN" altLang="en-US"/>
          </a:p>
        </p:txBody>
      </p:sp>
    </p:spTree>
  </p:cSld>
  <p:clrMapOvr>
    <a:overrideClrMapping bg1="lt1" tx1="dk1" bg2="lt2" tx2="dk2" accent1="accent1" accent2="accent2" accent3="accent3" accent4="accent4" accent5="accent5" accent6="accent6" hlink="hlink" folHlink="folHlink"/>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
    <p:bg>
      <p:bgPr>
        <a:solidFill>
          <a:schemeClr val="bg1">
            <a:lumMod val="9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stretch>
            <a:fillRect/>
          </a:stretch>
        </p:blipFill>
        <p:spPr>
          <a:xfrm>
            <a:off x="0" y="-6985"/>
            <a:ext cx="12214136" cy="725214"/>
          </a:xfrm>
          <a:prstGeom prst="rect">
            <a:avLst/>
          </a:prstGeom>
        </p:spPr>
      </p:pic>
      <p:sp>
        <p:nvSpPr>
          <p:cNvPr id="2" name="矩形 1"/>
          <p:cNvSpPr/>
          <p:nvPr userDrawn="1"/>
        </p:nvSpPr>
        <p:spPr>
          <a:xfrm>
            <a:off x="-10160" y="6669160"/>
            <a:ext cx="12214136" cy="199000"/>
          </a:xfrm>
          <a:prstGeom prst="rect">
            <a:avLst/>
          </a:prstGeom>
          <a:solidFill>
            <a:srgbClr val="2542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Slide Number Placeholder 5"/>
          <p:cNvSpPr>
            <a:spLocks noGrp="1"/>
          </p:cNvSpPr>
          <p:nvPr>
            <p:ph type="sldNum" sz="quarter" idx="4"/>
          </p:nvPr>
        </p:nvSpPr>
        <p:spPr>
          <a:xfrm>
            <a:off x="11753215" y="0"/>
            <a:ext cx="452755" cy="365125"/>
          </a:xfrm>
          <a:prstGeom prst="rect">
            <a:avLst/>
          </a:prstGeom>
        </p:spPr>
        <p:txBody>
          <a:bodyPr vert="horz" lIns="91440" tIns="45720" rIns="91440" bIns="45720" rtlCol="0" anchor="ctr"/>
          <a:lstStyle>
            <a:lvl1pPr algn="r">
              <a:defRPr sz="1200">
                <a:solidFill>
                  <a:schemeClr val="bg1"/>
                </a:solidFill>
              </a:defRPr>
            </a:lvl1pPr>
          </a:lstStyle>
          <a:p>
            <a:fld id="{5F1D8F20-F945-584B-B149-8CCFBEFE168A}" type="slidenum">
              <a:rPr kumimoji="1" lang="zh-CN" altLang="en-US" smtClean="0"/>
              <a:t>‹#›</a:t>
            </a:fld>
            <a:endParaRPr kumimoji="1" lang="zh-CN" altLang="en-US"/>
          </a:p>
        </p:txBody>
      </p:sp>
    </p:spTree>
  </p:cSld>
  <p:clrMapOvr>
    <a:overrideClrMapping bg1="lt1" tx1="dk1" bg2="lt2" tx2="dk2" accent1="accent1" accent2="accent2" accent3="accent3" accent4="accent4" accent5="accent5" accent6="accent6" hlink="hlink" folHlink="folHlink"/>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64C608-40B1-4030-A28D-5B74BC98ADCE}" type="datetimeFigureOut">
              <a:rPr lang="en-US" smtClean="0"/>
              <a:t>8/18/2023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1D8F20-F945-584B-B149-8CCFBEFE168A}"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39.wmf"/><Relationship Id="rId13" Type="http://schemas.openxmlformats.org/officeDocument/2006/relationships/image" Target="../media/image3.png"/><Relationship Id="rId3" Type="http://schemas.openxmlformats.org/officeDocument/2006/relationships/oleObject" Target="../embeddings/oleObject25.bin"/><Relationship Id="rId7" Type="http://schemas.openxmlformats.org/officeDocument/2006/relationships/oleObject" Target="../embeddings/oleObject27.bin"/><Relationship Id="rId12" Type="http://schemas.openxmlformats.org/officeDocument/2006/relationships/image" Target="../media/image41.wmf"/><Relationship Id="rId2" Type="http://schemas.openxmlformats.org/officeDocument/2006/relationships/image" Target="../media/image36.png"/><Relationship Id="rId16" Type="http://schemas.openxmlformats.org/officeDocument/2006/relationships/image" Target="../media/image15.svg"/><Relationship Id="rId1" Type="http://schemas.openxmlformats.org/officeDocument/2006/relationships/slideLayout" Target="../slideLayouts/slideLayout2.xml"/><Relationship Id="rId6" Type="http://schemas.openxmlformats.org/officeDocument/2006/relationships/image" Target="../media/image38.wmf"/><Relationship Id="rId11" Type="http://schemas.openxmlformats.org/officeDocument/2006/relationships/oleObject" Target="../embeddings/oleObject29.bin"/><Relationship Id="rId5" Type="http://schemas.openxmlformats.org/officeDocument/2006/relationships/oleObject" Target="../embeddings/oleObject26.bin"/><Relationship Id="rId15" Type="http://schemas.openxmlformats.org/officeDocument/2006/relationships/image" Target="../media/image14.png"/><Relationship Id="rId10" Type="http://schemas.openxmlformats.org/officeDocument/2006/relationships/image" Target="../media/image40.wmf"/><Relationship Id="rId4" Type="http://schemas.openxmlformats.org/officeDocument/2006/relationships/image" Target="../media/image37.wmf"/><Relationship Id="rId9" Type="http://schemas.openxmlformats.org/officeDocument/2006/relationships/oleObject" Target="../embeddings/oleObject28.bin"/><Relationship Id="rId14" Type="http://schemas.openxmlformats.org/officeDocument/2006/relationships/image" Target="../media/image4.svg"/></Relationships>
</file>

<file path=ppt/slides/_rels/slide11.xml.rels><?xml version="1.0" encoding="UTF-8" standalone="yes"?>
<Relationships xmlns="http://schemas.openxmlformats.org/package/2006/relationships"><Relationship Id="rId8" Type="http://schemas.openxmlformats.org/officeDocument/2006/relationships/oleObject" Target="../embeddings/oleObject32.bin"/><Relationship Id="rId13" Type="http://schemas.openxmlformats.org/officeDocument/2006/relationships/image" Target="../media/image48.wmf"/><Relationship Id="rId3" Type="http://schemas.openxmlformats.org/officeDocument/2006/relationships/image" Target="../media/image43.png"/><Relationship Id="rId7" Type="http://schemas.openxmlformats.org/officeDocument/2006/relationships/image" Target="../media/image45.wmf"/><Relationship Id="rId12" Type="http://schemas.openxmlformats.org/officeDocument/2006/relationships/oleObject" Target="../embeddings/oleObject34.bin"/><Relationship Id="rId2" Type="http://schemas.openxmlformats.org/officeDocument/2006/relationships/image" Target="../media/image42.png"/><Relationship Id="rId1" Type="http://schemas.openxmlformats.org/officeDocument/2006/relationships/slideLayout" Target="../slideLayouts/slideLayout2.xml"/><Relationship Id="rId6" Type="http://schemas.openxmlformats.org/officeDocument/2006/relationships/oleObject" Target="../embeddings/oleObject31.bin"/><Relationship Id="rId11" Type="http://schemas.openxmlformats.org/officeDocument/2006/relationships/image" Target="../media/image47.wmf"/><Relationship Id="rId5" Type="http://schemas.openxmlformats.org/officeDocument/2006/relationships/image" Target="../media/image44.wmf"/><Relationship Id="rId15" Type="http://schemas.openxmlformats.org/officeDocument/2006/relationships/image" Target="../media/image4.svg"/><Relationship Id="rId10" Type="http://schemas.openxmlformats.org/officeDocument/2006/relationships/oleObject" Target="../embeddings/oleObject33.bin"/><Relationship Id="rId4" Type="http://schemas.openxmlformats.org/officeDocument/2006/relationships/oleObject" Target="../embeddings/oleObject30.bin"/><Relationship Id="rId9" Type="http://schemas.openxmlformats.org/officeDocument/2006/relationships/image" Target="../media/image46.wmf"/><Relationship Id="rId14" Type="http://schemas.openxmlformats.org/officeDocument/2006/relationships/image" Target="../media/image3.png"/></Relationships>
</file>

<file path=ppt/slides/_rels/slide12.xml.rels><?xml version="1.0" encoding="UTF-8" standalone="yes"?>
<Relationships xmlns="http://schemas.openxmlformats.org/package/2006/relationships"><Relationship Id="rId8" Type="http://schemas.openxmlformats.org/officeDocument/2006/relationships/image" Target="../media/image52.wmf"/><Relationship Id="rId13" Type="http://schemas.openxmlformats.org/officeDocument/2006/relationships/image" Target="../media/image55.png"/><Relationship Id="rId3" Type="http://schemas.openxmlformats.org/officeDocument/2006/relationships/image" Target="../media/image49.wmf"/><Relationship Id="rId7" Type="http://schemas.openxmlformats.org/officeDocument/2006/relationships/oleObject" Target="../embeddings/oleObject37.bin"/><Relationship Id="rId12" Type="http://schemas.openxmlformats.org/officeDocument/2006/relationships/image" Target="../media/image54.wmf"/><Relationship Id="rId2" Type="http://schemas.openxmlformats.org/officeDocument/2006/relationships/oleObject" Target="../embeddings/oleObject35.bin"/><Relationship Id="rId1" Type="http://schemas.openxmlformats.org/officeDocument/2006/relationships/slideLayout" Target="../slideLayouts/slideLayout2.xml"/><Relationship Id="rId6" Type="http://schemas.openxmlformats.org/officeDocument/2006/relationships/image" Target="../media/image51.wmf"/><Relationship Id="rId11" Type="http://schemas.openxmlformats.org/officeDocument/2006/relationships/oleObject" Target="../embeddings/oleObject39.bin"/><Relationship Id="rId5" Type="http://schemas.openxmlformats.org/officeDocument/2006/relationships/oleObject" Target="../embeddings/oleObject36.bin"/><Relationship Id="rId15" Type="http://schemas.openxmlformats.org/officeDocument/2006/relationships/image" Target="../media/image4.svg"/><Relationship Id="rId10" Type="http://schemas.openxmlformats.org/officeDocument/2006/relationships/image" Target="../media/image53.wmf"/><Relationship Id="rId4" Type="http://schemas.openxmlformats.org/officeDocument/2006/relationships/image" Target="../media/image50.png"/><Relationship Id="rId9" Type="http://schemas.openxmlformats.org/officeDocument/2006/relationships/oleObject" Target="../embeddings/oleObject38.bin"/><Relationship Id="rId1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oleObject" Target="../embeddings/oleObject42.bin"/><Relationship Id="rId13" Type="http://schemas.openxmlformats.org/officeDocument/2006/relationships/image" Target="../media/image61.wmf"/><Relationship Id="rId18" Type="http://schemas.openxmlformats.org/officeDocument/2006/relationships/oleObject" Target="../embeddings/oleObject46.bin"/><Relationship Id="rId3" Type="http://schemas.openxmlformats.org/officeDocument/2006/relationships/image" Target="../media/image55.png"/><Relationship Id="rId21" Type="http://schemas.openxmlformats.org/officeDocument/2006/relationships/image" Target="../media/image64.wmf"/><Relationship Id="rId7" Type="http://schemas.openxmlformats.org/officeDocument/2006/relationships/image" Target="../media/image58.wmf"/><Relationship Id="rId12" Type="http://schemas.openxmlformats.org/officeDocument/2006/relationships/oleObject" Target="../embeddings/oleObject44.bin"/><Relationship Id="rId17" Type="http://schemas.openxmlformats.org/officeDocument/2006/relationships/image" Target="../media/image4.svg"/><Relationship Id="rId2" Type="http://schemas.openxmlformats.org/officeDocument/2006/relationships/image" Target="../media/image56.png"/><Relationship Id="rId16" Type="http://schemas.openxmlformats.org/officeDocument/2006/relationships/image" Target="../media/image3.png"/><Relationship Id="rId20" Type="http://schemas.openxmlformats.org/officeDocument/2006/relationships/oleObject" Target="../embeddings/oleObject47.bin"/><Relationship Id="rId1" Type="http://schemas.openxmlformats.org/officeDocument/2006/relationships/slideLayout" Target="../slideLayouts/slideLayout2.xml"/><Relationship Id="rId6" Type="http://schemas.openxmlformats.org/officeDocument/2006/relationships/oleObject" Target="../embeddings/oleObject41.bin"/><Relationship Id="rId11" Type="http://schemas.openxmlformats.org/officeDocument/2006/relationships/image" Target="../media/image60.wmf"/><Relationship Id="rId5" Type="http://schemas.openxmlformats.org/officeDocument/2006/relationships/image" Target="../media/image57.wmf"/><Relationship Id="rId15" Type="http://schemas.openxmlformats.org/officeDocument/2006/relationships/image" Target="../media/image62.wmf"/><Relationship Id="rId10" Type="http://schemas.openxmlformats.org/officeDocument/2006/relationships/oleObject" Target="../embeddings/oleObject43.bin"/><Relationship Id="rId19" Type="http://schemas.openxmlformats.org/officeDocument/2006/relationships/image" Target="../media/image63.wmf"/><Relationship Id="rId4" Type="http://schemas.openxmlformats.org/officeDocument/2006/relationships/oleObject" Target="../embeddings/oleObject40.bin"/><Relationship Id="rId9" Type="http://schemas.openxmlformats.org/officeDocument/2006/relationships/image" Target="../media/image59.wmf"/><Relationship Id="rId14" Type="http://schemas.openxmlformats.org/officeDocument/2006/relationships/oleObject" Target="../embeddings/oleObject45.bin"/></Relationships>
</file>

<file path=ppt/slides/_rels/slide14.xml.rels><?xml version="1.0" encoding="UTF-8" standalone="yes"?>
<Relationships xmlns="http://schemas.openxmlformats.org/package/2006/relationships"><Relationship Id="rId8" Type="http://schemas.openxmlformats.org/officeDocument/2006/relationships/oleObject" Target="../embeddings/oleObject51.bin"/><Relationship Id="rId13" Type="http://schemas.openxmlformats.org/officeDocument/2006/relationships/image" Target="../media/image70.wmf"/><Relationship Id="rId18" Type="http://schemas.openxmlformats.org/officeDocument/2006/relationships/oleObject" Target="../embeddings/oleObject55.bin"/><Relationship Id="rId3" Type="http://schemas.openxmlformats.org/officeDocument/2006/relationships/image" Target="../media/image65.wmf"/><Relationship Id="rId7" Type="http://schemas.openxmlformats.org/officeDocument/2006/relationships/image" Target="../media/image67.wmf"/><Relationship Id="rId12" Type="http://schemas.openxmlformats.org/officeDocument/2006/relationships/oleObject" Target="../embeddings/oleObject53.bin"/><Relationship Id="rId17" Type="http://schemas.openxmlformats.org/officeDocument/2006/relationships/image" Target="../media/image15.svg"/><Relationship Id="rId2" Type="http://schemas.openxmlformats.org/officeDocument/2006/relationships/oleObject" Target="../embeddings/oleObject48.bin"/><Relationship Id="rId16"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oleObject" Target="../embeddings/oleObject50.bin"/><Relationship Id="rId11" Type="http://schemas.openxmlformats.org/officeDocument/2006/relationships/image" Target="../media/image69.wmf"/><Relationship Id="rId5" Type="http://schemas.openxmlformats.org/officeDocument/2006/relationships/image" Target="../media/image66.wmf"/><Relationship Id="rId15" Type="http://schemas.openxmlformats.org/officeDocument/2006/relationships/image" Target="../media/image71.wmf"/><Relationship Id="rId10" Type="http://schemas.openxmlformats.org/officeDocument/2006/relationships/oleObject" Target="../embeddings/oleObject52.bin"/><Relationship Id="rId19" Type="http://schemas.openxmlformats.org/officeDocument/2006/relationships/image" Target="../media/image61.wmf"/><Relationship Id="rId4" Type="http://schemas.openxmlformats.org/officeDocument/2006/relationships/oleObject" Target="../embeddings/oleObject49.bin"/><Relationship Id="rId9" Type="http://schemas.openxmlformats.org/officeDocument/2006/relationships/image" Target="../media/image68.wmf"/><Relationship Id="rId14" Type="http://schemas.openxmlformats.org/officeDocument/2006/relationships/oleObject" Target="../embeddings/oleObject54.bin"/></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2.jpe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16.xml.rels><?xml version="1.0" encoding="UTF-8" standalone="yes"?>
<Relationships xmlns="http://schemas.openxmlformats.org/package/2006/relationships"><Relationship Id="rId8" Type="http://schemas.openxmlformats.org/officeDocument/2006/relationships/oleObject" Target="../embeddings/oleObject59.bin"/><Relationship Id="rId13" Type="http://schemas.openxmlformats.org/officeDocument/2006/relationships/image" Target="../media/image77.wmf"/><Relationship Id="rId3" Type="http://schemas.openxmlformats.org/officeDocument/2006/relationships/image" Target="../media/image73.wmf"/><Relationship Id="rId7" Type="http://schemas.openxmlformats.org/officeDocument/2006/relationships/image" Target="../media/image75.wmf"/><Relationship Id="rId12" Type="http://schemas.openxmlformats.org/officeDocument/2006/relationships/oleObject" Target="../embeddings/oleObject60.bin"/><Relationship Id="rId2" Type="http://schemas.openxmlformats.org/officeDocument/2006/relationships/oleObject" Target="../embeddings/oleObject56.bin"/><Relationship Id="rId1" Type="http://schemas.openxmlformats.org/officeDocument/2006/relationships/slideLayout" Target="../slideLayouts/slideLayout2.xml"/><Relationship Id="rId6" Type="http://schemas.openxmlformats.org/officeDocument/2006/relationships/oleObject" Target="../embeddings/oleObject58.bin"/><Relationship Id="rId11" Type="http://schemas.openxmlformats.org/officeDocument/2006/relationships/image" Target="../media/image15.svg"/><Relationship Id="rId5" Type="http://schemas.openxmlformats.org/officeDocument/2006/relationships/image" Target="../media/image74.wmf"/><Relationship Id="rId10" Type="http://schemas.openxmlformats.org/officeDocument/2006/relationships/image" Target="../media/image14.png"/><Relationship Id="rId4" Type="http://schemas.openxmlformats.org/officeDocument/2006/relationships/oleObject" Target="../embeddings/oleObject57.bin"/><Relationship Id="rId9" Type="http://schemas.openxmlformats.org/officeDocument/2006/relationships/image" Target="../media/image76.wmf"/></Relationships>
</file>

<file path=ppt/slides/_rels/slide17.xml.rels><?xml version="1.0" encoding="UTF-8" standalone="yes"?>
<Relationships xmlns="http://schemas.openxmlformats.org/package/2006/relationships"><Relationship Id="rId3" Type="http://schemas.openxmlformats.org/officeDocument/2006/relationships/image" Target="../media/image79.png"/><Relationship Id="rId2" Type="http://schemas.openxmlformats.org/officeDocument/2006/relationships/image" Target="../media/image78.jpeg"/><Relationship Id="rId1" Type="http://schemas.openxmlformats.org/officeDocument/2006/relationships/slideLayout" Target="../slideLayouts/slideLayout2.xml"/><Relationship Id="rId5" Type="http://schemas.openxmlformats.org/officeDocument/2006/relationships/image" Target="../media/image15.sv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5.wmf"/><Relationship Id="rId7" Type="http://schemas.openxmlformats.org/officeDocument/2006/relationships/image" Target="../media/image7.wmf"/><Relationship Id="rId12" Type="http://schemas.openxmlformats.org/officeDocument/2006/relationships/image" Target="../media/image4.svg"/><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11" Type="http://schemas.openxmlformats.org/officeDocument/2006/relationships/image" Target="../media/image3.png"/><Relationship Id="rId5" Type="http://schemas.openxmlformats.org/officeDocument/2006/relationships/image" Target="../media/image6.wmf"/><Relationship Id="rId10" Type="http://schemas.openxmlformats.org/officeDocument/2006/relationships/image" Target="../media/image9.png"/><Relationship Id="rId4" Type="http://schemas.openxmlformats.org/officeDocument/2006/relationships/oleObject" Target="../embeddings/oleObject2.bin"/><Relationship Id="rId9" Type="http://schemas.openxmlformats.org/officeDocument/2006/relationships/image" Target="../media/image8.wmf"/></Relationships>
</file>

<file path=ppt/slides/_rels/slide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0.wmf"/><Relationship Id="rId7" Type="http://schemas.openxmlformats.org/officeDocument/2006/relationships/image" Target="../media/image12.wmf"/><Relationship Id="rId2" Type="http://schemas.openxmlformats.org/officeDocument/2006/relationships/oleObject" Target="../embeddings/oleObject5.bin"/><Relationship Id="rId1" Type="http://schemas.openxmlformats.org/officeDocument/2006/relationships/slideLayout" Target="../slideLayouts/slideLayout2.xml"/><Relationship Id="rId6" Type="http://schemas.openxmlformats.org/officeDocument/2006/relationships/oleObject" Target="../embeddings/oleObject7.bin"/><Relationship Id="rId5" Type="http://schemas.openxmlformats.org/officeDocument/2006/relationships/image" Target="../media/image11.wmf"/><Relationship Id="rId10" Type="http://schemas.openxmlformats.org/officeDocument/2006/relationships/image" Target="../media/image4.svg"/><Relationship Id="rId4" Type="http://schemas.openxmlformats.org/officeDocument/2006/relationships/oleObject" Target="../embeddings/oleObject6.bin"/><Relationship Id="rId9"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arxiv.org/abs/1009.2755" TargetMode="External"/><Relationship Id="rId1" Type="http://schemas.openxmlformats.org/officeDocument/2006/relationships/slideLayout" Target="../slideLayouts/slideLayout2.xml"/><Relationship Id="rId4" Type="http://schemas.openxmlformats.org/officeDocument/2006/relationships/image" Target="../media/image15.svg"/></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oleObject" Target="../embeddings/oleObject13.bin"/><Relationship Id="rId3" Type="http://schemas.openxmlformats.org/officeDocument/2006/relationships/image" Target="../media/image16.wmf"/><Relationship Id="rId7" Type="http://schemas.openxmlformats.org/officeDocument/2006/relationships/image" Target="../media/image18.wmf"/><Relationship Id="rId12" Type="http://schemas.openxmlformats.org/officeDocument/2006/relationships/image" Target="../media/image21.wmf"/><Relationship Id="rId2" Type="http://schemas.openxmlformats.org/officeDocument/2006/relationships/oleObject" Target="../embeddings/oleObject8.bin"/><Relationship Id="rId16" Type="http://schemas.openxmlformats.org/officeDocument/2006/relationships/image" Target="../media/image24.svg"/><Relationship Id="rId1" Type="http://schemas.openxmlformats.org/officeDocument/2006/relationships/slideLayout" Target="../slideLayouts/slideLayout2.xml"/><Relationship Id="rId6" Type="http://schemas.openxmlformats.org/officeDocument/2006/relationships/oleObject" Target="../embeddings/oleObject10.bin"/><Relationship Id="rId11" Type="http://schemas.openxmlformats.org/officeDocument/2006/relationships/oleObject" Target="../embeddings/oleObject12.bin"/><Relationship Id="rId5" Type="http://schemas.openxmlformats.org/officeDocument/2006/relationships/image" Target="../media/image17.wmf"/><Relationship Id="rId15" Type="http://schemas.openxmlformats.org/officeDocument/2006/relationships/image" Target="../media/image23.png"/><Relationship Id="rId10" Type="http://schemas.openxmlformats.org/officeDocument/2006/relationships/image" Target="../media/image20.wmf"/><Relationship Id="rId4" Type="http://schemas.openxmlformats.org/officeDocument/2006/relationships/oleObject" Target="../embeddings/oleObject9.bin"/><Relationship Id="rId9" Type="http://schemas.openxmlformats.org/officeDocument/2006/relationships/oleObject" Target="../embeddings/oleObject11.bin"/><Relationship Id="rId14" Type="http://schemas.openxmlformats.org/officeDocument/2006/relationships/image" Target="../media/image22.wmf"/></Relationships>
</file>

<file path=ppt/slides/_rels/slide8.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9.wmf"/><Relationship Id="rId18" Type="http://schemas.openxmlformats.org/officeDocument/2006/relationships/oleObject" Target="../embeddings/oleObject21.bin"/><Relationship Id="rId26" Type="http://schemas.openxmlformats.org/officeDocument/2006/relationships/image" Target="../media/image14.png"/><Relationship Id="rId3" Type="http://schemas.openxmlformats.org/officeDocument/2006/relationships/image" Target="../media/image25.wmf"/><Relationship Id="rId21" Type="http://schemas.openxmlformats.org/officeDocument/2006/relationships/image" Target="../media/image33.wmf"/><Relationship Id="rId7" Type="http://schemas.openxmlformats.org/officeDocument/2006/relationships/image" Target="../media/image22.wmf"/><Relationship Id="rId12" Type="http://schemas.openxmlformats.org/officeDocument/2006/relationships/oleObject" Target="../embeddings/oleObject18.bin"/><Relationship Id="rId17" Type="http://schemas.openxmlformats.org/officeDocument/2006/relationships/image" Target="../media/image31.wmf"/><Relationship Id="rId25" Type="http://schemas.openxmlformats.org/officeDocument/2006/relationships/image" Target="../media/image35.wmf"/><Relationship Id="rId2" Type="http://schemas.openxmlformats.org/officeDocument/2006/relationships/oleObject" Target="../embeddings/oleObject14.bin"/><Relationship Id="rId16" Type="http://schemas.openxmlformats.org/officeDocument/2006/relationships/oleObject" Target="../embeddings/oleObject20.bin"/><Relationship Id="rId20" Type="http://schemas.openxmlformats.org/officeDocument/2006/relationships/oleObject" Target="../embeddings/oleObject22.bin"/><Relationship Id="rId1" Type="http://schemas.openxmlformats.org/officeDocument/2006/relationships/slideLayout" Target="../slideLayouts/slideLayout2.xml"/><Relationship Id="rId6" Type="http://schemas.openxmlformats.org/officeDocument/2006/relationships/oleObject" Target="../embeddings/oleObject16.bin"/><Relationship Id="rId11" Type="http://schemas.openxmlformats.org/officeDocument/2006/relationships/image" Target="../media/image28.png"/><Relationship Id="rId24" Type="http://schemas.openxmlformats.org/officeDocument/2006/relationships/oleObject" Target="../embeddings/oleObject24.bin"/><Relationship Id="rId5" Type="http://schemas.openxmlformats.org/officeDocument/2006/relationships/image" Target="../media/image26.wmf"/><Relationship Id="rId15" Type="http://schemas.openxmlformats.org/officeDocument/2006/relationships/image" Target="../media/image30.wmf"/><Relationship Id="rId23" Type="http://schemas.openxmlformats.org/officeDocument/2006/relationships/image" Target="../media/image34.wmf"/><Relationship Id="rId10" Type="http://schemas.openxmlformats.org/officeDocument/2006/relationships/image" Target="../media/image27.wmf"/><Relationship Id="rId19" Type="http://schemas.openxmlformats.org/officeDocument/2006/relationships/image" Target="../media/image32.wmf"/><Relationship Id="rId4" Type="http://schemas.openxmlformats.org/officeDocument/2006/relationships/oleObject" Target="../embeddings/oleObject15.bin"/><Relationship Id="rId9" Type="http://schemas.openxmlformats.org/officeDocument/2006/relationships/oleObject" Target="../embeddings/oleObject17.bin"/><Relationship Id="rId14" Type="http://schemas.openxmlformats.org/officeDocument/2006/relationships/oleObject" Target="../embeddings/oleObject19.bin"/><Relationship Id="rId22" Type="http://schemas.openxmlformats.org/officeDocument/2006/relationships/oleObject" Target="../embeddings/oleObject23.bin"/><Relationship Id="rId27" Type="http://schemas.openxmlformats.org/officeDocument/2006/relationships/image" Target="../media/image15.svg"/></Relationships>
</file>

<file path=ppt/slides/_rels/slide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p:cNvSpPr>
            <a:spLocks noGrp="1"/>
          </p:cNvSpPr>
          <p:nvPr>
            <p:ph type="sldNum" sz="quarter" idx="4"/>
          </p:nvPr>
        </p:nvSpPr>
        <p:spPr/>
        <p:txBody>
          <a:bodyPr/>
          <a:lstStyle/>
          <a:p>
            <a:fld id="{5F1D8F20-F945-584B-B149-8CCFBEFE168A}" type="slidenum">
              <a:rPr kumimoji="1" lang="zh-CN" altLang="en-US" smtClean="0"/>
              <a:t>1</a:t>
            </a:fld>
            <a:endParaRPr kumimoji="1" lang="zh-CN" altLang="en-US"/>
          </a:p>
        </p:txBody>
      </p:sp>
      <p:sp>
        <p:nvSpPr>
          <p:cNvPr id="6" name="矩形 5"/>
          <p:cNvSpPr/>
          <p:nvPr/>
        </p:nvSpPr>
        <p:spPr>
          <a:xfrm>
            <a:off x="1026570" y="4489774"/>
            <a:ext cx="2430734" cy="662554"/>
          </a:xfrm>
          <a:prstGeom prst="rect">
            <a:avLst/>
          </a:prstGeom>
        </p:spPr>
        <p:txBody>
          <a:bodyPr wrap="square">
            <a:spAutoFit/>
          </a:bodyPr>
          <a:lstStyle/>
          <a:p>
            <a:pPr algn="ctr" fontAlgn="auto">
              <a:lnSpc>
                <a:spcPct val="150000"/>
              </a:lnSpc>
              <a:spcAft>
                <a:spcPts val="0"/>
              </a:spcAft>
            </a:pPr>
            <a:r>
              <a:rPr lang="zh-CN" altLang="en-US" sz="2800" b="1" dirty="0">
                <a:latin typeface="微软雅黑" panose="020B0503020204020204" pitchFamily="34" charset="-122"/>
                <a:ea typeface="微软雅黑" panose="020B0503020204020204" pitchFamily="34" charset="-122"/>
              </a:rPr>
              <a:t>参考材料：</a:t>
            </a:r>
            <a:endParaRPr lang="en-US" altLang="zh-CN" sz="2800" b="1" dirty="0">
              <a:latin typeface="微软雅黑" panose="020B0503020204020204" pitchFamily="34" charset="-122"/>
              <a:ea typeface="微软雅黑" panose="020B0503020204020204" pitchFamily="34" charset="-122"/>
            </a:endParaRPr>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人造天体动力学与空间态势感知导论</a:t>
            </a:r>
          </a:p>
        </p:txBody>
      </p:sp>
      <p:grpSp>
        <p:nvGrpSpPr>
          <p:cNvPr id="7" name="组合 6"/>
          <p:cNvGrpSpPr/>
          <p:nvPr/>
        </p:nvGrpSpPr>
        <p:grpSpPr>
          <a:xfrm>
            <a:off x="1332619" y="1874697"/>
            <a:ext cx="9527468" cy="2676711"/>
            <a:chOff x="2916" y="2952"/>
            <a:chExt cx="15004" cy="4215"/>
          </a:xfrm>
        </p:grpSpPr>
        <p:sp>
          <p:nvSpPr>
            <p:cNvPr id="2" name="矩形 1"/>
            <p:cNvSpPr/>
            <p:nvPr/>
          </p:nvSpPr>
          <p:spPr>
            <a:xfrm>
              <a:off x="3279" y="4265"/>
              <a:ext cx="14400" cy="1018"/>
            </a:xfrm>
            <a:prstGeom prst="rect">
              <a:avLst/>
            </a:prstGeom>
          </p:spPr>
          <p:txBody>
            <a:bodyPr wrap="square">
              <a:spAutoFit/>
            </a:bodyPr>
            <a:lstStyle/>
            <a:p>
              <a:pPr algn="ctr" fontAlgn="auto">
                <a:spcAft>
                  <a:spcPts val="0"/>
                </a:spcAft>
              </a:pPr>
              <a:r>
                <a:rPr lang="en-US" altLang="zh-CN" sz="3600" b="1" dirty="0">
                  <a:solidFill>
                    <a:srgbClr val="0000FF"/>
                  </a:solidFill>
                  <a:latin typeface="微软雅黑" panose="020B0503020204020204" pitchFamily="34" charset="-122"/>
                  <a:ea typeface="微软雅黑" panose="020B0503020204020204" pitchFamily="34" charset="-122"/>
                </a:rPr>
                <a:t>14 </a:t>
              </a:r>
              <a:r>
                <a:rPr lang="zh-CN" altLang="en-US" sz="3600" b="1">
                  <a:solidFill>
                    <a:srgbClr val="0000FF"/>
                  </a:solidFill>
                  <a:latin typeface="微软雅黑" panose="020B0503020204020204" pitchFamily="34" charset="-122"/>
                  <a:ea typeface="微软雅黑" panose="020B0503020204020204" pitchFamily="34" charset="-122"/>
                </a:rPr>
                <a:t>轨道误差和碰撞概率计算</a:t>
              </a:r>
              <a:endParaRPr lang="zh-CN" altLang="en-US" sz="3600" b="1" dirty="0">
                <a:solidFill>
                  <a:srgbClr val="0000FF"/>
                </a:solidFill>
                <a:latin typeface="微软雅黑" panose="020B0503020204020204" pitchFamily="34" charset="-122"/>
                <a:ea typeface="微软雅黑" panose="020B0503020204020204" pitchFamily="34" charset="-122"/>
              </a:endParaRPr>
            </a:p>
          </p:txBody>
        </p:sp>
        <p:sp>
          <p:nvSpPr>
            <p:cNvPr id="8" name="矩形 7"/>
            <p:cNvSpPr/>
            <p:nvPr/>
          </p:nvSpPr>
          <p:spPr>
            <a:xfrm>
              <a:off x="3400" y="3462"/>
              <a:ext cx="14028" cy="3212"/>
            </a:xfrm>
            <a:prstGeom prst="rect">
              <a:avLst/>
            </a:prstGeom>
            <a:noFill/>
            <a:ln w="31750">
              <a:solidFill>
                <a:srgbClr val="061E37"/>
              </a:solidFill>
            </a:ln>
            <a:extLst>
              <a:ext uri="{909E8E84-426E-40DD-AFC4-6F175D3DCCD1}">
                <a14:hiddenFill xmlns:a14="http://schemas.microsoft.com/office/drawing/2010/main">
                  <a:solidFill>
                    <a:srgbClr val="144B59"/>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3192" y="3196"/>
              <a:ext cx="725" cy="725"/>
            </a:xfrm>
            <a:prstGeom prst="rect">
              <a:avLst/>
            </a:prstGeom>
            <a:solidFill>
              <a:srgbClr val="648DBA">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6973" y="6182"/>
              <a:ext cx="641" cy="708"/>
            </a:xfrm>
            <a:prstGeom prst="rect">
              <a:avLst/>
            </a:prstGeom>
            <a:solidFill>
              <a:srgbClr val="648DBA">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7279" y="6459"/>
              <a:ext cx="641" cy="708"/>
            </a:xfrm>
            <a:prstGeom prst="rect">
              <a:avLst/>
            </a:prstGeom>
            <a:solidFill>
              <a:srgbClr val="1B3656">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916" y="2952"/>
              <a:ext cx="725" cy="725"/>
            </a:xfrm>
            <a:prstGeom prst="rect">
              <a:avLst/>
            </a:prstGeom>
            <a:solidFill>
              <a:srgbClr val="1B3656">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矩形 3">
            <a:extLst>
              <a:ext uri="{FF2B5EF4-FFF2-40B4-BE49-F238E27FC236}">
                <a16:creationId xmlns:a16="http://schemas.microsoft.com/office/drawing/2014/main" id="{40C9EDEE-C428-CD5D-2D05-1EC178B15FB5}"/>
              </a:ext>
            </a:extLst>
          </p:cNvPr>
          <p:cNvSpPr/>
          <p:nvPr/>
        </p:nvSpPr>
        <p:spPr>
          <a:xfrm>
            <a:off x="3003414" y="4516087"/>
            <a:ext cx="6181775" cy="1308628"/>
          </a:xfrm>
          <a:prstGeom prst="rect">
            <a:avLst/>
          </a:prstGeom>
        </p:spPr>
        <p:txBody>
          <a:bodyPr wrap="square">
            <a:spAutoFit/>
          </a:bodyPr>
          <a:lstStyle/>
          <a:p>
            <a:pPr fontAlgn="auto">
              <a:lnSpc>
                <a:spcPct val="150000"/>
              </a:lnSpc>
              <a:spcAft>
                <a:spcPts val="0"/>
              </a:spcAft>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本团组学位论文</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endParaRPr>
          </a:p>
          <a:p>
            <a:pPr fontAlgn="auto">
              <a:lnSpc>
                <a:spcPct val="150000"/>
              </a:lnSpc>
              <a:spcAft>
                <a:spcPts val="0"/>
              </a:spcAft>
            </a:pP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空间碎片</a:t>
            </a: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模型与风险分析</a:t>
            </a: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rPr>
              <a:t>》</a:t>
            </a:r>
          </a:p>
        </p:txBody>
      </p:sp>
      <p:sp>
        <p:nvSpPr>
          <p:cNvPr id="13" name="矩形 12">
            <a:extLst>
              <a:ext uri="{FF2B5EF4-FFF2-40B4-BE49-F238E27FC236}">
                <a16:creationId xmlns:a16="http://schemas.microsoft.com/office/drawing/2014/main" id="{3650274D-9BA1-B051-E073-2FA520F9F45B}"/>
              </a:ext>
            </a:extLst>
          </p:cNvPr>
          <p:cNvSpPr/>
          <p:nvPr/>
        </p:nvSpPr>
        <p:spPr>
          <a:xfrm>
            <a:off x="8085659" y="5483605"/>
            <a:ext cx="3432334" cy="830997"/>
          </a:xfrm>
          <a:prstGeom prst="rect">
            <a:avLst/>
          </a:prstGeom>
        </p:spPr>
        <p:txBody>
          <a:bodyPr wrap="square">
            <a:spAutoFit/>
          </a:bodyPr>
          <a:lstStyle/>
          <a:p>
            <a:pPr algn="ctr" fontAlgn="auto">
              <a:spcAft>
                <a:spcPts val="0"/>
              </a:spcAft>
            </a:pPr>
            <a:r>
              <a:rPr lang="zh-CN" altLang="en-US" sz="2400" b="1" dirty="0">
                <a:solidFill>
                  <a:schemeClr val="tx1"/>
                </a:solidFill>
                <a:latin typeface="华文行楷" panose="02010800040101010101" pitchFamily="2" charset="-122"/>
                <a:ea typeface="华文行楷" panose="02010800040101010101" pitchFamily="2" charset="-122"/>
                <a:sym typeface="+mn-ea"/>
              </a:rPr>
              <a:t>林厚源 </a:t>
            </a:r>
            <a:r>
              <a:rPr lang="en-US" altLang="zh-CN" sz="2400" b="1" dirty="0">
                <a:solidFill>
                  <a:schemeClr val="tx1"/>
                </a:solidFill>
                <a:latin typeface="华文行楷" panose="02010800040101010101" pitchFamily="2" charset="-122"/>
                <a:ea typeface="华文行楷" panose="02010800040101010101" pitchFamily="2" charset="-122"/>
                <a:sym typeface="+mn-ea"/>
              </a:rPr>
              <a:t>in </a:t>
            </a:r>
            <a:r>
              <a:rPr lang="en-US" altLang="zh-CN" sz="2400" b="1" dirty="0">
                <a:solidFill>
                  <a:schemeClr val="tx1"/>
                </a:solidFill>
                <a:latin typeface="Times New Roman" panose="02020603050405020304" pitchFamily="18" charset="0"/>
                <a:ea typeface="华文行楷" panose="02010800040101010101" pitchFamily="2" charset="-122"/>
                <a:cs typeface="Times New Roman" panose="02020603050405020304" pitchFamily="18" charset="0"/>
                <a:sym typeface="+mn-ea"/>
              </a:rPr>
              <a:t>2023</a:t>
            </a:r>
          </a:p>
          <a:p>
            <a:pPr fontAlgn="auto">
              <a:spcAft>
                <a:spcPts val="0"/>
              </a:spcAft>
            </a:pPr>
            <a:r>
              <a:rPr lang="en-US" altLang="zh-CN" sz="2400" b="1" dirty="0" err="1">
                <a:latin typeface="Times New Roman" panose="02020603050405020304" pitchFamily="18" charset="0"/>
                <a:ea typeface="微软雅黑" panose="020B0503020204020204" pitchFamily="34" charset="-122"/>
                <a:cs typeface="Times New Roman" panose="02020603050405020304" pitchFamily="18" charset="0"/>
                <a:sym typeface="+mn-ea"/>
              </a:rPr>
              <a:t>linhouyuan</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GB" altLang="zh-CN" sz="2400" b="1" dirty="0">
                <a:latin typeface="Times New Roman" panose="02020603050405020304" pitchFamily="18" charset="0"/>
                <a:ea typeface="微软雅黑" panose="020B0503020204020204" pitchFamily="34" charset="-122"/>
                <a:cs typeface="Times New Roman" panose="02020603050405020304" pitchFamily="18" charset="0"/>
              </a:rPr>
              <a:t>ustc.edu.cn</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2EAF2EBE-BB50-ACE8-ABDE-EE937EDF2FDC}"/>
              </a:ext>
            </a:extLst>
          </p:cNvPr>
          <p:cNvPicPr>
            <a:picLocks noChangeAspect="1"/>
          </p:cNvPicPr>
          <p:nvPr/>
        </p:nvPicPr>
        <p:blipFill rotWithShape="1">
          <a:blip r:embed="rId2"/>
          <a:srcRect l="11971"/>
          <a:stretch/>
        </p:blipFill>
        <p:spPr>
          <a:xfrm>
            <a:off x="6881446" y="2364999"/>
            <a:ext cx="5198550" cy="3562350"/>
          </a:xfrm>
          <a:prstGeom prst="rect">
            <a:avLst/>
          </a:prstGeom>
        </p:spPr>
      </p:pic>
      <p:sp>
        <p:nvSpPr>
          <p:cNvPr id="9" name="矩形 8">
            <a:extLst>
              <a:ext uri="{FF2B5EF4-FFF2-40B4-BE49-F238E27FC236}">
                <a16:creationId xmlns:a16="http://schemas.microsoft.com/office/drawing/2014/main" id="{C73993E9-243E-8CB3-A5B3-B7A0851E8693}"/>
              </a:ext>
            </a:extLst>
          </p:cNvPr>
          <p:cNvSpPr/>
          <p:nvPr/>
        </p:nvSpPr>
        <p:spPr>
          <a:xfrm>
            <a:off x="407987" y="1052513"/>
            <a:ext cx="11376025" cy="5659178"/>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筛选交会事件（</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Hoots</a:t>
            </a: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几何筛选）</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Closest Point of Approach</a:t>
            </a: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CPA</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近地点</a:t>
            </a:r>
            <a:r>
              <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远地点筛选（</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轨道有相交</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轨道面交线地心距差和时间差筛选</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轨道平面交线方向</a:t>
            </a:r>
            <a:endParaRPr lang="zh-CN" altLang="zh-CN" sz="2000" b="1" dirty="0">
              <a:latin typeface="Times New Roman" panose="02020603050405020304" pitchFamily="18" charset="0"/>
              <a:ea typeface="微软雅黑" panose="020B0503020204020204" pitchFamily="34" charset="-122"/>
              <a:cs typeface="Times New Roman" panose="02020603050405020304" pitchFamily="18" charset="0"/>
            </a:endParaRPr>
          </a:p>
          <a:p>
            <a:pPr marL="1257300" lvl="2" indent="-342900">
              <a:lnSpc>
                <a:spcPct val="150000"/>
              </a:lnSpc>
              <a:buFont typeface="Arial" panose="020B0604020202020204" pitchFamily="34" charset="0"/>
              <a:buChar char="•"/>
            </a:pP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可以证明圆轨道交线处            为</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CPA</a:t>
            </a:r>
          </a:p>
          <a:p>
            <a:pPr marL="1257300" lvl="2" indent="-342900">
              <a:lnSpc>
                <a:spcPct val="150000"/>
              </a:lnSpc>
              <a:buFont typeface="Arial" panose="020B0604020202020204" pitchFamily="34" charset="0"/>
              <a:buChar char="•"/>
            </a:pP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椭圆轨道在交线附近迭代计算</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CPA</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endPar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a:lnSpc>
                <a:spcPct val="150000"/>
              </a:lnSpc>
              <a:buFont typeface="Arial" panose="020B0604020202020204" pitchFamily="34" charset="0"/>
              <a:buChar char="•"/>
            </a:pPr>
            <a:endParaRPr lang="en-US" altLang="zh-CN" sz="32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共面情形额外处理</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10</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p>
        </p:txBody>
      </p:sp>
      <p:graphicFrame>
        <p:nvGraphicFramePr>
          <p:cNvPr id="2" name="对象 1">
            <a:extLst>
              <a:ext uri="{FF2B5EF4-FFF2-40B4-BE49-F238E27FC236}">
                <a16:creationId xmlns:a16="http://schemas.microsoft.com/office/drawing/2014/main" id="{D5559433-9772-A8C6-9D95-8BEFDB0910D3}"/>
              </a:ext>
            </a:extLst>
          </p:cNvPr>
          <p:cNvGraphicFramePr>
            <a:graphicFrameLocks noChangeAspect="1"/>
          </p:cNvGraphicFramePr>
          <p:nvPr>
            <p:extLst>
              <p:ext uri="{D42A27DB-BD31-4B8C-83A1-F6EECF244321}">
                <p14:modId xmlns:p14="http://schemas.microsoft.com/office/powerpoint/2010/main" val="3640179764"/>
              </p:ext>
            </p:extLst>
          </p:nvPr>
        </p:nvGraphicFramePr>
        <p:xfrm>
          <a:off x="2984500" y="2540000"/>
          <a:ext cx="3521075" cy="777875"/>
        </p:xfrm>
        <a:graphic>
          <a:graphicData uri="http://schemas.openxmlformats.org/presentationml/2006/ole">
            <mc:AlternateContent xmlns:mc="http://schemas.openxmlformats.org/markup-compatibility/2006">
              <mc:Choice xmlns:v="urn:schemas-microsoft-com:vml" Requires="v">
                <p:oleObj name="AxMath" r:id="rId3" imgW="1760040" imgH="388800" progId="Equation.AxMath">
                  <p:embed/>
                </p:oleObj>
              </mc:Choice>
              <mc:Fallback>
                <p:oleObj name="AxMath" r:id="rId3" imgW="1760040" imgH="388800" progId="Equation.AxMath">
                  <p:embed/>
                  <p:pic>
                    <p:nvPicPr>
                      <p:cNvPr id="6" name="对象 5">
                        <a:extLst>
                          <a:ext uri="{FF2B5EF4-FFF2-40B4-BE49-F238E27FC236}">
                            <a16:creationId xmlns:a16="http://schemas.microsoft.com/office/drawing/2014/main" id="{31B1A4AD-BDBA-8B6E-8CB3-A375C03C6596}"/>
                          </a:ext>
                        </a:extLst>
                      </p:cNvPr>
                      <p:cNvPicPr/>
                      <p:nvPr/>
                    </p:nvPicPr>
                    <p:blipFill>
                      <a:blip r:embed="rId4"/>
                      <a:stretch>
                        <a:fillRect/>
                      </a:stretch>
                    </p:blipFill>
                    <p:spPr>
                      <a:xfrm>
                        <a:off x="2984500" y="2540000"/>
                        <a:ext cx="3521075" cy="777875"/>
                      </a:xfrm>
                      <a:prstGeom prst="rect">
                        <a:avLst/>
                      </a:prstGeom>
                    </p:spPr>
                  </p:pic>
                </p:oleObj>
              </mc:Fallback>
            </mc:AlternateContent>
          </a:graphicData>
        </a:graphic>
      </p:graphicFrame>
      <p:graphicFrame>
        <p:nvGraphicFramePr>
          <p:cNvPr id="3" name="对象 2">
            <a:extLst>
              <a:ext uri="{FF2B5EF4-FFF2-40B4-BE49-F238E27FC236}">
                <a16:creationId xmlns:a16="http://schemas.microsoft.com/office/drawing/2014/main" id="{FCBB7E0F-565A-36EA-B3BD-C101E364DC77}"/>
              </a:ext>
            </a:extLst>
          </p:cNvPr>
          <p:cNvGraphicFramePr>
            <a:graphicFrameLocks noChangeAspect="1"/>
          </p:cNvGraphicFramePr>
          <p:nvPr>
            <p:extLst>
              <p:ext uri="{D42A27DB-BD31-4B8C-83A1-F6EECF244321}">
                <p14:modId xmlns:p14="http://schemas.microsoft.com/office/powerpoint/2010/main" val="855512468"/>
              </p:ext>
            </p:extLst>
          </p:nvPr>
        </p:nvGraphicFramePr>
        <p:xfrm>
          <a:off x="3939442" y="3967163"/>
          <a:ext cx="3838575" cy="463550"/>
        </p:xfrm>
        <a:graphic>
          <a:graphicData uri="http://schemas.openxmlformats.org/presentationml/2006/ole">
            <mc:AlternateContent xmlns:mc="http://schemas.openxmlformats.org/markup-compatibility/2006">
              <mc:Choice xmlns:v="urn:schemas-microsoft-com:vml" Requires="v">
                <p:oleObj name="AxMath" r:id="rId5" imgW="1919160" imgH="231120" progId="Equation.AxMath">
                  <p:embed/>
                </p:oleObj>
              </mc:Choice>
              <mc:Fallback>
                <p:oleObj name="AxMath" r:id="rId5" imgW="1919160" imgH="231120" progId="Equation.AxMath">
                  <p:embed/>
                  <p:pic>
                    <p:nvPicPr>
                      <p:cNvPr id="4" name="对象 3">
                        <a:extLst>
                          <a:ext uri="{FF2B5EF4-FFF2-40B4-BE49-F238E27FC236}">
                            <a16:creationId xmlns:a16="http://schemas.microsoft.com/office/drawing/2014/main" id="{69CB9B49-3D49-66F9-A6F3-39457A5A7922}"/>
                          </a:ext>
                        </a:extLst>
                      </p:cNvPr>
                      <p:cNvPicPr/>
                      <p:nvPr/>
                    </p:nvPicPr>
                    <p:blipFill>
                      <a:blip r:embed="rId6"/>
                      <a:stretch>
                        <a:fillRect/>
                      </a:stretch>
                    </p:blipFill>
                    <p:spPr>
                      <a:xfrm>
                        <a:off x="3939442" y="3967163"/>
                        <a:ext cx="3838575" cy="463550"/>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0EAC2DAC-8556-41E5-3C32-07868F8A073A}"/>
              </a:ext>
            </a:extLst>
          </p:cNvPr>
          <p:cNvGraphicFramePr>
            <a:graphicFrameLocks noChangeAspect="1"/>
          </p:cNvGraphicFramePr>
          <p:nvPr>
            <p:extLst>
              <p:ext uri="{D42A27DB-BD31-4B8C-83A1-F6EECF244321}">
                <p14:modId xmlns:p14="http://schemas.microsoft.com/office/powerpoint/2010/main" val="2349707285"/>
              </p:ext>
            </p:extLst>
          </p:nvPr>
        </p:nvGraphicFramePr>
        <p:xfrm>
          <a:off x="2990850" y="5314950"/>
          <a:ext cx="984250" cy="381000"/>
        </p:xfrm>
        <a:graphic>
          <a:graphicData uri="http://schemas.openxmlformats.org/presentationml/2006/ole">
            <mc:AlternateContent xmlns:mc="http://schemas.openxmlformats.org/markup-compatibility/2006">
              <mc:Choice xmlns:v="urn:schemas-microsoft-com:vml" Requires="v">
                <p:oleObj name="AxMath" r:id="rId7" imgW="491760" imgH="190440" progId="Equation.AxMath">
                  <p:embed/>
                </p:oleObj>
              </mc:Choice>
              <mc:Fallback>
                <p:oleObj name="AxMath" r:id="rId7" imgW="491760" imgH="190440" progId="Equation.AxMath">
                  <p:embed/>
                  <p:pic>
                    <p:nvPicPr>
                      <p:cNvPr id="0" name=""/>
                      <p:cNvPicPr/>
                      <p:nvPr/>
                    </p:nvPicPr>
                    <p:blipFill>
                      <a:blip r:embed="rId8"/>
                      <a:stretch>
                        <a:fillRect/>
                      </a:stretch>
                    </p:blipFill>
                    <p:spPr>
                      <a:xfrm>
                        <a:off x="2990850" y="5314950"/>
                        <a:ext cx="984250" cy="381000"/>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82E20953-1BF7-7DE8-97FD-8BB09E49E598}"/>
              </a:ext>
            </a:extLst>
          </p:cNvPr>
          <p:cNvGraphicFramePr>
            <a:graphicFrameLocks noChangeAspect="1"/>
          </p:cNvGraphicFramePr>
          <p:nvPr>
            <p:extLst>
              <p:ext uri="{D42A27DB-BD31-4B8C-83A1-F6EECF244321}">
                <p14:modId xmlns:p14="http://schemas.microsoft.com/office/powerpoint/2010/main" val="859727397"/>
              </p:ext>
            </p:extLst>
          </p:nvPr>
        </p:nvGraphicFramePr>
        <p:xfrm>
          <a:off x="4320288" y="4470400"/>
          <a:ext cx="742950" cy="400050"/>
        </p:xfrm>
        <a:graphic>
          <a:graphicData uri="http://schemas.openxmlformats.org/presentationml/2006/ole">
            <mc:AlternateContent xmlns:mc="http://schemas.openxmlformats.org/markup-compatibility/2006">
              <mc:Choice xmlns:v="urn:schemas-microsoft-com:vml" Requires="v">
                <p:oleObj name="AxMath" r:id="rId9" imgW="371880" imgH="199800" progId="Equation.AxMath">
                  <p:embed/>
                </p:oleObj>
              </mc:Choice>
              <mc:Fallback>
                <p:oleObj name="AxMath" r:id="rId9" imgW="371880" imgH="199800" progId="Equation.AxMath">
                  <p:embed/>
                  <p:pic>
                    <p:nvPicPr>
                      <p:cNvPr id="0" name=""/>
                      <p:cNvPicPr/>
                      <p:nvPr/>
                    </p:nvPicPr>
                    <p:blipFill>
                      <a:blip r:embed="rId10"/>
                      <a:stretch>
                        <a:fillRect/>
                      </a:stretch>
                    </p:blipFill>
                    <p:spPr>
                      <a:xfrm>
                        <a:off x="4320288" y="4470400"/>
                        <a:ext cx="742950" cy="400050"/>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205CBFCA-20F4-B1A0-7FF5-D40A92BACFE1}"/>
              </a:ext>
            </a:extLst>
          </p:cNvPr>
          <p:cNvGraphicFramePr>
            <a:graphicFrameLocks noChangeAspect="1"/>
          </p:cNvGraphicFramePr>
          <p:nvPr>
            <p:extLst>
              <p:ext uri="{D42A27DB-BD31-4B8C-83A1-F6EECF244321}">
                <p14:modId xmlns:p14="http://schemas.microsoft.com/office/powerpoint/2010/main" val="1617131947"/>
              </p:ext>
            </p:extLst>
          </p:nvPr>
        </p:nvGraphicFramePr>
        <p:xfrm>
          <a:off x="2881312" y="5695574"/>
          <a:ext cx="1203325" cy="381000"/>
        </p:xfrm>
        <a:graphic>
          <a:graphicData uri="http://schemas.openxmlformats.org/presentationml/2006/ole">
            <mc:AlternateContent xmlns:mc="http://schemas.openxmlformats.org/markup-compatibility/2006">
              <mc:Choice xmlns:v="urn:schemas-microsoft-com:vml" Requires="v">
                <p:oleObj name="AxMath" r:id="rId11" imgW="601920" imgH="190800" progId="Equation.AxMath">
                  <p:embed/>
                </p:oleObj>
              </mc:Choice>
              <mc:Fallback>
                <p:oleObj name="AxMath" r:id="rId11" imgW="601920" imgH="190800" progId="Equation.AxMath">
                  <p:embed/>
                  <p:pic>
                    <p:nvPicPr>
                      <p:cNvPr id="0" name=""/>
                      <p:cNvPicPr/>
                      <p:nvPr/>
                    </p:nvPicPr>
                    <p:blipFill>
                      <a:blip r:embed="rId12"/>
                      <a:stretch>
                        <a:fillRect/>
                      </a:stretch>
                    </p:blipFill>
                    <p:spPr>
                      <a:xfrm>
                        <a:off x="2881312" y="5695574"/>
                        <a:ext cx="1203325" cy="381000"/>
                      </a:xfrm>
                      <a:prstGeom prst="rect">
                        <a:avLst/>
                      </a:prstGeom>
                    </p:spPr>
                  </p:pic>
                </p:oleObj>
              </mc:Fallback>
            </mc:AlternateContent>
          </a:graphicData>
        </a:graphic>
      </p:graphicFrame>
      <p:sp>
        <p:nvSpPr>
          <p:cNvPr id="4" name="矩形 3">
            <a:extLst>
              <a:ext uri="{FF2B5EF4-FFF2-40B4-BE49-F238E27FC236}">
                <a16:creationId xmlns:a16="http://schemas.microsoft.com/office/drawing/2014/main" id="{37985910-27B2-D4D8-5E3B-E53CFBD0568E}"/>
              </a:ext>
            </a:extLst>
          </p:cNvPr>
          <p:cNvSpPr/>
          <p:nvPr/>
        </p:nvSpPr>
        <p:spPr>
          <a:xfrm>
            <a:off x="8234533" y="6112608"/>
            <a:ext cx="2932577" cy="461665"/>
          </a:xfrm>
          <a:prstGeom prst="rect">
            <a:avLst/>
          </a:prstGeom>
        </p:spPr>
        <p:txBody>
          <a:bodyPr wrap="square">
            <a:spAutoFit/>
          </a:bodyPr>
          <a:lstStyle/>
          <a:p>
            <a:pPr algn="ctr" fontAlgn="auto">
              <a:spcAft>
                <a:spcPts val="0"/>
              </a:spcAft>
            </a:pPr>
            <a:r>
              <a:rPr lang="zh-CN" altLang="en-US" sz="2400" b="1" dirty="0">
                <a:solidFill>
                  <a:srgbClr val="FF0000"/>
                </a:solidFill>
                <a:latin typeface="微软雅黑" panose="020B0503020204020204" pitchFamily="34" charset="-122"/>
                <a:ea typeface="微软雅黑" panose="020B0503020204020204" pitchFamily="34" charset="-122"/>
              </a:rPr>
              <a:t>缺点：未考虑摄动</a:t>
            </a:r>
            <a:endParaRPr lang="zh-CN" sz="2400" b="1" dirty="0">
              <a:solidFill>
                <a:srgbClr val="FF0000"/>
              </a:solidFill>
              <a:latin typeface="微软雅黑" panose="020B0503020204020204" pitchFamily="34" charset="-122"/>
              <a:ea typeface="微软雅黑" panose="020B0503020204020204" pitchFamily="34" charset="-122"/>
            </a:endParaRPr>
          </a:p>
        </p:txBody>
      </p:sp>
      <p:pic>
        <p:nvPicPr>
          <p:cNvPr id="7" name="图形 6" descr="困惑的脸轮廓 纯色填充">
            <a:extLst>
              <a:ext uri="{FF2B5EF4-FFF2-40B4-BE49-F238E27FC236}">
                <a16:creationId xmlns:a16="http://schemas.microsoft.com/office/drawing/2014/main" id="{94E92808-8F1F-0898-CB74-EA56F5078E32}"/>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85680" y="1793639"/>
            <a:ext cx="571360" cy="571360"/>
          </a:xfrm>
          <a:prstGeom prst="rect">
            <a:avLst/>
          </a:prstGeom>
        </p:spPr>
      </p:pic>
      <p:pic>
        <p:nvPicPr>
          <p:cNvPr id="10" name="图形 9" descr="紧张的脸轮廓 纯色填充">
            <a:extLst>
              <a:ext uri="{FF2B5EF4-FFF2-40B4-BE49-F238E27FC236}">
                <a16:creationId xmlns:a16="http://schemas.microsoft.com/office/drawing/2014/main" id="{14006B4A-4DEE-C1D7-1CF6-FB6BACC0A160}"/>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285680" y="3390615"/>
            <a:ext cx="571360" cy="571360"/>
          </a:xfrm>
          <a:prstGeom prst="rect">
            <a:avLst/>
          </a:prstGeom>
        </p:spPr>
      </p:pic>
    </p:spTree>
    <p:extLst>
      <p:ext uri="{BB962C8B-B14F-4D97-AF65-F5344CB8AC3E}">
        <p14:creationId xmlns:p14="http://schemas.microsoft.com/office/powerpoint/2010/main" val="294454355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140895"/>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碰撞概率</a:t>
            </a: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计算需求 </a:t>
            </a:r>
            <a:r>
              <a:rPr lang="en-US" altLang="zh-CN" sz="2000" b="1" dirty="0">
                <a:solidFill>
                  <a:schemeClr val="tx1"/>
                </a:solidFill>
                <a:latin typeface="微软雅黑" panose="020B0503020204020204" pitchFamily="34" charset="-122"/>
                <a:ea typeface="微软雅黑" panose="020B0503020204020204" pitchFamily="34" charset="-122"/>
                <a:sym typeface="+mn-ea"/>
              </a:rPr>
              <a:t>/ </a:t>
            </a:r>
            <a:r>
              <a:rPr lang="zh-CN" altLang="en-US" sz="2000" b="1" dirty="0">
                <a:solidFill>
                  <a:schemeClr val="tx1"/>
                </a:solidFill>
                <a:latin typeface="微软雅黑" panose="020B0503020204020204" pitchFamily="34" charset="-122"/>
                <a:ea typeface="微软雅黑" panose="020B0503020204020204" pitchFamily="34" charset="-122"/>
                <a:sym typeface="+mn-ea"/>
              </a:rPr>
              <a:t>假设：</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en-US" altLang="zh-CN" b="1" dirty="0">
                <a:solidFill>
                  <a:schemeClr val="tx1"/>
                </a:solidFill>
                <a:latin typeface="微软雅黑" panose="020B0503020204020204" pitchFamily="34" charset="-122"/>
                <a:ea typeface="微软雅黑" panose="020B0503020204020204" pitchFamily="34" charset="-122"/>
                <a:sym typeface="+mn-ea"/>
              </a:rPr>
              <a:t>TCA</a:t>
            </a:r>
            <a:r>
              <a:rPr lang="zh-CN" altLang="en-US" b="1" dirty="0">
                <a:solidFill>
                  <a:schemeClr val="tx1"/>
                </a:solidFill>
                <a:latin typeface="微软雅黑" panose="020B0503020204020204" pitchFamily="34" charset="-122"/>
                <a:ea typeface="微软雅黑" panose="020B0503020204020204" pitchFamily="34" charset="-122"/>
                <a:sym typeface="+mn-ea"/>
              </a:rPr>
              <a:t>位置和速度矢量（惯性坐标系）；</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en-US" altLang="zh-CN" b="1" dirty="0">
                <a:solidFill>
                  <a:schemeClr val="tx1"/>
                </a:solidFill>
                <a:latin typeface="微软雅黑" panose="020B0503020204020204" pitchFamily="34" charset="-122"/>
                <a:ea typeface="微软雅黑" panose="020B0503020204020204" pitchFamily="34" charset="-122"/>
                <a:sym typeface="+mn-ea"/>
              </a:rPr>
              <a:t>TCA</a:t>
            </a:r>
            <a:r>
              <a:rPr lang="zh-CN" altLang="en-US" b="1" dirty="0">
                <a:solidFill>
                  <a:schemeClr val="tx1"/>
                </a:solidFill>
                <a:latin typeface="微软雅黑" panose="020B0503020204020204" pitchFamily="34" charset="-122"/>
                <a:ea typeface="微软雅黑" panose="020B0503020204020204" pitchFamily="34" charset="-122"/>
                <a:sym typeface="+mn-ea"/>
              </a:rPr>
              <a:t>位置</a:t>
            </a:r>
            <a:r>
              <a:rPr lang="zh-CN" altLang="en-US" b="1" dirty="0">
                <a:solidFill>
                  <a:srgbClr val="FF0000"/>
                </a:solidFill>
                <a:latin typeface="微软雅黑" panose="020B0503020204020204" pitchFamily="34" charset="-122"/>
                <a:ea typeface="微软雅黑" panose="020B0503020204020204" pitchFamily="34" charset="-122"/>
                <a:sym typeface="+mn-ea"/>
              </a:rPr>
              <a:t>误差椭球矩阵</a:t>
            </a:r>
            <a:r>
              <a:rPr lang="zh-CN" altLang="en-US" b="1" dirty="0">
                <a:solidFill>
                  <a:schemeClr val="tx1"/>
                </a:solidFill>
                <a:latin typeface="微软雅黑" panose="020B0503020204020204" pitchFamily="34" charset="-122"/>
                <a:ea typeface="微软雅黑" panose="020B0503020204020204" pitchFamily="34" charset="-122"/>
                <a:sym typeface="+mn-ea"/>
              </a:rPr>
              <a:t>（星体坐标系）；</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sym typeface="+mn-ea"/>
              </a:rPr>
              <a:t>将目标看作</a:t>
            </a:r>
            <a:r>
              <a:rPr lang="zh-CN" altLang="en-US" b="1" dirty="0">
                <a:solidFill>
                  <a:schemeClr val="tx1"/>
                </a:solidFill>
                <a:latin typeface="微软雅黑" panose="020B0503020204020204" pitchFamily="34" charset="-122"/>
                <a:ea typeface="微软雅黑" panose="020B0503020204020204" pitchFamily="34" charset="-122"/>
                <a:sym typeface="+mn-ea"/>
              </a:rPr>
              <a:t>与最大长度等效的</a:t>
            </a:r>
            <a:r>
              <a:rPr lang="zh-CN" altLang="en-US" b="1" dirty="0">
                <a:solidFill>
                  <a:srgbClr val="0000FF"/>
                </a:solidFill>
                <a:latin typeface="微软雅黑" panose="020B0503020204020204" pitchFamily="34" charset="-122"/>
                <a:ea typeface="微软雅黑" panose="020B0503020204020204" pitchFamily="34" charset="-122"/>
                <a:sym typeface="+mn-ea"/>
              </a:rPr>
              <a:t>球体</a:t>
            </a:r>
            <a:r>
              <a:rPr lang="zh-CN" altLang="en-US" b="1" dirty="0">
                <a:solidFill>
                  <a:schemeClr val="tx1"/>
                </a:solidFill>
                <a:latin typeface="微软雅黑" panose="020B0503020204020204" pitchFamily="34" charset="-122"/>
                <a:ea typeface="微软雅黑" panose="020B0503020204020204" pitchFamily="34" charset="-122"/>
                <a:sym typeface="+mn-ea"/>
              </a:rPr>
              <a:t>；</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b="1" dirty="0">
                <a:solidFill>
                  <a:schemeClr val="tx1"/>
                </a:solidFill>
                <a:latin typeface="微软雅黑" panose="020B0503020204020204" pitchFamily="34" charset="-122"/>
                <a:ea typeface="微软雅黑" panose="020B0503020204020204" pitchFamily="34" charset="-122"/>
                <a:sym typeface="+mn-ea"/>
              </a:rPr>
              <a:t>交会</a:t>
            </a:r>
            <a:r>
              <a:rPr lang="zh-CN" altLang="en-US" b="1" dirty="0">
                <a:latin typeface="微软雅黑" panose="020B0503020204020204" pitchFamily="34" charset="-122"/>
                <a:ea typeface="微软雅黑" panose="020B0503020204020204" pitchFamily="34" charset="-122"/>
                <a:sym typeface="+mn-ea"/>
              </a:rPr>
              <a:t>过程的相对运动近似为线性（极</a:t>
            </a:r>
            <a:r>
              <a:rPr lang="zh-CN" altLang="en-US" b="1" dirty="0">
                <a:solidFill>
                  <a:schemeClr val="tx1"/>
                </a:solidFill>
                <a:latin typeface="微软雅黑" panose="020B0503020204020204" pitchFamily="34" charset="-122"/>
                <a:ea typeface="微软雅黑" panose="020B0503020204020204" pitchFamily="34" charset="-122"/>
                <a:sym typeface="+mn-ea"/>
              </a:rPr>
              <a:t>短时间内发生</a:t>
            </a:r>
            <a:r>
              <a:rPr lang="zh-CN" altLang="en-US" b="1" dirty="0">
                <a:latin typeface="微软雅黑" panose="020B0503020204020204" pitchFamily="34" charset="-122"/>
                <a:ea typeface="微软雅黑" panose="020B0503020204020204" pitchFamily="34" charset="-122"/>
                <a:sym typeface="+mn-ea"/>
              </a:rPr>
              <a:t>）</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714500" lvl="3" indent="-342900">
              <a:lnSpc>
                <a:spcPct val="130000"/>
              </a:lnSpc>
              <a:buFont typeface="Arial" panose="020B0604020202020204" pitchFamily="34" charset="0"/>
              <a:buChar char="•"/>
            </a:pPr>
            <a:r>
              <a:rPr lang="zh-CN" altLang="en-US" b="1" dirty="0">
                <a:solidFill>
                  <a:schemeClr val="tx1"/>
                </a:solidFill>
                <a:latin typeface="微软雅黑" panose="020B0503020204020204" pitchFamily="34" charset="-122"/>
                <a:ea typeface="微软雅黑" panose="020B0503020204020204" pitchFamily="34" charset="-122"/>
                <a:sym typeface="+mn-ea"/>
              </a:rPr>
              <a:t>忽略速度不确定性且加速度无变化</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714500" lvl="3" indent="-342900">
              <a:lnSpc>
                <a:spcPct val="130000"/>
              </a:lnSpc>
              <a:buFont typeface="Arial" panose="020B0604020202020204" pitchFamily="34" charset="0"/>
              <a:buChar char="•"/>
            </a:pPr>
            <a:r>
              <a:rPr lang="zh-CN" altLang="en-US" b="1" dirty="0">
                <a:solidFill>
                  <a:schemeClr val="tx1"/>
                </a:solidFill>
                <a:latin typeface="微软雅黑" panose="020B0503020204020204" pitchFamily="34" charset="-122"/>
                <a:ea typeface="微软雅黑" panose="020B0503020204020204" pitchFamily="34" charset="-122"/>
                <a:sym typeface="+mn-ea"/>
              </a:rPr>
              <a:t>位置误差矩阵保持不变并服从三维高斯分布</a:t>
            </a:r>
          </a:p>
          <a:p>
            <a:pPr marL="800100" lvl="1" indent="-342900">
              <a:lnSpc>
                <a:spcPct val="150000"/>
              </a:lnSpc>
              <a:spcBef>
                <a:spcPts val="1200"/>
              </a:spcBef>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目标定轨过程独立 </a:t>
            </a:r>
            <a:r>
              <a:rPr lang="en-US" altLang="zh-CN" sz="2000" b="1" dirty="0">
                <a:latin typeface="微软雅黑" panose="020B0503020204020204" pitchFamily="34" charset="-122"/>
                <a:ea typeface="微软雅黑" panose="020B0503020204020204" pitchFamily="34" charset="-122"/>
                <a:sym typeface="+mn-ea"/>
              </a:rPr>
              <a:t>-&gt; </a:t>
            </a:r>
            <a:r>
              <a:rPr lang="zh-CN" altLang="en-US" sz="2000" b="1" dirty="0">
                <a:solidFill>
                  <a:schemeClr val="tx1"/>
                </a:solidFill>
                <a:latin typeface="微软雅黑" panose="020B0503020204020204" pitchFamily="34" charset="-122"/>
                <a:ea typeface="微软雅黑" panose="020B0503020204020204" pitchFamily="34" charset="-122"/>
                <a:sym typeface="+mn-ea"/>
              </a:rPr>
              <a:t>位置误差椭球不相关</a:t>
            </a:r>
            <a:r>
              <a:rPr lang="en-US" altLang="zh-CN" sz="2000" b="1" dirty="0">
                <a:latin typeface="微软雅黑" panose="020B0503020204020204" pitchFamily="34" charset="-122"/>
                <a:ea typeface="微软雅黑" panose="020B0503020204020204" pitchFamily="34" charset="-122"/>
                <a:sym typeface="+mn-ea"/>
              </a:rPr>
              <a:t>-&gt;</a:t>
            </a:r>
            <a:r>
              <a:rPr lang="zh-CN" altLang="en-US" sz="2000" b="1" dirty="0">
                <a:solidFill>
                  <a:schemeClr val="tx1"/>
                </a:solidFill>
                <a:latin typeface="微软雅黑" panose="020B0503020204020204" pitchFamily="34" charset="-122"/>
                <a:ea typeface="微软雅黑" panose="020B0503020204020204" pitchFamily="34" charset="-122"/>
                <a:sym typeface="+mn-ea"/>
              </a:rPr>
              <a:t>相对位置误差等于二者位置误差矩阵之和</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latin typeface="微软雅黑" panose="020B0503020204020204" pitchFamily="34" charset="-122"/>
                <a:ea typeface="微软雅黑" panose="020B0503020204020204" pitchFamily="34" charset="-122"/>
                <a:sym typeface="+mn-ea"/>
              </a:rPr>
              <a:t>碰撞概率 </a:t>
            </a:r>
            <a:r>
              <a:rPr lang="en-US" altLang="zh-CN" sz="2000" b="1" dirty="0">
                <a:latin typeface="微软雅黑" panose="020B0503020204020204" pitchFamily="34" charset="-122"/>
                <a:ea typeface="微软雅黑" panose="020B0503020204020204" pitchFamily="34" charset="-122"/>
                <a:sym typeface="+mn-ea"/>
              </a:rPr>
              <a:t>= </a:t>
            </a:r>
            <a:r>
              <a:rPr lang="zh-CN" altLang="en-US" sz="2000" b="1" dirty="0">
                <a:solidFill>
                  <a:srgbClr val="FF0000"/>
                </a:solidFill>
                <a:latin typeface="微软雅黑" panose="020B0503020204020204" pitchFamily="34" charset="-122"/>
                <a:ea typeface="微软雅黑" panose="020B0503020204020204" pitchFamily="34" charset="-122"/>
                <a:sym typeface="+mn-ea"/>
              </a:rPr>
              <a:t>相对位置误差概率密度函数</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rPr>
              <a:t>(PDF)</a:t>
            </a:r>
            <a:r>
              <a:rPr lang="zh-CN" altLang="en-US" sz="2000" b="1" dirty="0">
                <a:latin typeface="微软雅黑" panose="020B0503020204020204" pitchFamily="34" charset="-122"/>
                <a:ea typeface="微软雅黑" panose="020B0503020204020204" pitchFamily="34" charset="-122"/>
                <a:sym typeface="+mn-ea"/>
              </a:rPr>
              <a:t>在</a:t>
            </a:r>
            <a:r>
              <a:rPr lang="zh-CN" altLang="en-US" sz="2000" b="1" dirty="0">
                <a:solidFill>
                  <a:srgbClr val="0000FF"/>
                </a:solidFill>
                <a:latin typeface="微软雅黑" panose="020B0503020204020204" pitchFamily="34" charset="-122"/>
                <a:ea typeface="微软雅黑" panose="020B0503020204020204" pitchFamily="34" charset="-122"/>
                <a:sym typeface="+mn-ea"/>
              </a:rPr>
              <a:t>联合球体</a:t>
            </a:r>
            <a:r>
              <a:rPr lang="zh-CN" altLang="en-US" sz="2000" b="1" dirty="0">
                <a:latin typeface="微软雅黑" panose="020B0503020204020204" pitchFamily="34" charset="-122"/>
                <a:ea typeface="微软雅黑" panose="020B0503020204020204" pitchFamily="34" charset="-122"/>
                <a:sym typeface="+mn-ea"/>
              </a:rPr>
              <a:t>内的三维积分</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11</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p>
        </p:txBody>
      </p:sp>
      <p:pic>
        <p:nvPicPr>
          <p:cNvPr id="4" name="图片 3">
            <a:extLst>
              <a:ext uri="{FF2B5EF4-FFF2-40B4-BE49-F238E27FC236}">
                <a16:creationId xmlns:a16="http://schemas.microsoft.com/office/drawing/2014/main" id="{BD16AC7A-649C-7612-BB1B-4876CC5BE336}"/>
              </a:ext>
            </a:extLst>
          </p:cNvPr>
          <p:cNvPicPr>
            <a:picLocks noChangeAspect="1"/>
          </p:cNvPicPr>
          <p:nvPr/>
        </p:nvPicPr>
        <p:blipFill>
          <a:blip r:embed="rId2"/>
          <a:stretch>
            <a:fillRect/>
          </a:stretch>
        </p:blipFill>
        <p:spPr>
          <a:xfrm>
            <a:off x="7428103" y="1729335"/>
            <a:ext cx="1488307" cy="2161442"/>
          </a:xfrm>
          <a:prstGeom prst="rect">
            <a:avLst/>
          </a:prstGeom>
        </p:spPr>
      </p:pic>
      <p:pic>
        <p:nvPicPr>
          <p:cNvPr id="9" name="图片 8">
            <a:extLst>
              <a:ext uri="{FF2B5EF4-FFF2-40B4-BE49-F238E27FC236}">
                <a16:creationId xmlns:a16="http://schemas.microsoft.com/office/drawing/2014/main" id="{FA1FE5D0-7501-F382-7E87-BDE8D3E05463}"/>
              </a:ext>
            </a:extLst>
          </p:cNvPr>
          <p:cNvPicPr>
            <a:picLocks noChangeAspect="1"/>
          </p:cNvPicPr>
          <p:nvPr/>
        </p:nvPicPr>
        <p:blipFill>
          <a:blip r:embed="rId3"/>
          <a:stretch>
            <a:fillRect/>
          </a:stretch>
        </p:blipFill>
        <p:spPr>
          <a:xfrm>
            <a:off x="9965313" y="1557152"/>
            <a:ext cx="2099687" cy="2247900"/>
          </a:xfrm>
          <a:prstGeom prst="rect">
            <a:avLst/>
          </a:prstGeom>
        </p:spPr>
      </p:pic>
      <p:sp>
        <p:nvSpPr>
          <p:cNvPr id="10" name="箭头: 右 9">
            <a:extLst>
              <a:ext uri="{FF2B5EF4-FFF2-40B4-BE49-F238E27FC236}">
                <a16:creationId xmlns:a16="http://schemas.microsoft.com/office/drawing/2014/main" id="{A53658BD-987B-70F4-5810-EF33969287EE}"/>
              </a:ext>
            </a:extLst>
          </p:cNvPr>
          <p:cNvSpPr/>
          <p:nvPr/>
        </p:nvSpPr>
        <p:spPr>
          <a:xfrm>
            <a:off x="9230995" y="2353408"/>
            <a:ext cx="561975" cy="89535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71F434EB-F3AC-BF66-B270-1341560BE6A5}"/>
              </a:ext>
            </a:extLst>
          </p:cNvPr>
          <p:cNvSpPr/>
          <p:nvPr/>
        </p:nvSpPr>
        <p:spPr>
          <a:xfrm>
            <a:off x="9684325" y="3722776"/>
            <a:ext cx="2149475" cy="461665"/>
          </a:xfrm>
          <a:prstGeom prst="rect">
            <a:avLst/>
          </a:prstGeom>
        </p:spPr>
        <p:txBody>
          <a:bodyPr wrap="square">
            <a:spAutoFit/>
          </a:bodyPr>
          <a:lstStyle/>
          <a:p>
            <a:pPr algn="ctr" fontAlgn="auto">
              <a:spcAft>
                <a:spcPts val="0"/>
              </a:spcAft>
            </a:pPr>
            <a:r>
              <a:rPr lang="zh-CN" altLang="en-US" sz="2400" b="1" dirty="0">
                <a:solidFill>
                  <a:srgbClr val="0000FF"/>
                </a:solidFill>
                <a:latin typeface="微软雅黑" panose="020B0503020204020204" pitchFamily="34" charset="-122"/>
                <a:ea typeface="微软雅黑" panose="020B0503020204020204" pitchFamily="34" charset="-122"/>
              </a:rPr>
              <a:t>联合球体</a:t>
            </a:r>
            <a:endParaRPr lang="zh-CN" sz="2400" b="1" dirty="0">
              <a:solidFill>
                <a:srgbClr val="0000FF"/>
              </a:solidFill>
              <a:latin typeface="微软雅黑" panose="020B0503020204020204" pitchFamily="34" charset="-122"/>
              <a:ea typeface="微软雅黑" panose="020B0503020204020204" pitchFamily="34" charset="-122"/>
            </a:endParaRPr>
          </a:p>
        </p:txBody>
      </p:sp>
      <p:sp>
        <p:nvSpPr>
          <p:cNvPr id="12" name="矩形 11">
            <a:extLst>
              <a:ext uri="{FF2B5EF4-FFF2-40B4-BE49-F238E27FC236}">
                <a16:creationId xmlns:a16="http://schemas.microsoft.com/office/drawing/2014/main" id="{1C5BE095-641A-2CCA-70B3-8448854B50B7}"/>
              </a:ext>
            </a:extLst>
          </p:cNvPr>
          <p:cNvSpPr/>
          <p:nvPr/>
        </p:nvSpPr>
        <p:spPr>
          <a:xfrm>
            <a:off x="9792970" y="1095487"/>
            <a:ext cx="2149475" cy="461665"/>
          </a:xfrm>
          <a:prstGeom prst="rect">
            <a:avLst/>
          </a:prstGeom>
        </p:spPr>
        <p:txBody>
          <a:bodyPr wrap="square">
            <a:spAutoFit/>
          </a:bodyPr>
          <a:lstStyle/>
          <a:p>
            <a:pPr algn="ctr" fontAlgn="auto">
              <a:spcAft>
                <a:spcPts val="0"/>
              </a:spcAft>
            </a:pPr>
            <a:r>
              <a:rPr lang="zh-CN" altLang="en-US" sz="2400" b="1" dirty="0">
                <a:solidFill>
                  <a:srgbClr val="FF0000"/>
                </a:solidFill>
                <a:latin typeface="微软雅黑" panose="020B0503020204020204" pitchFamily="34" charset="-122"/>
                <a:ea typeface="微软雅黑" panose="020B0503020204020204" pitchFamily="34" charset="-122"/>
              </a:rPr>
              <a:t>联合误差椭球</a:t>
            </a:r>
            <a:endParaRPr lang="zh-CN" sz="2400" b="1" dirty="0">
              <a:solidFill>
                <a:srgbClr val="FF0000"/>
              </a:solidFill>
              <a:latin typeface="微软雅黑" panose="020B0503020204020204" pitchFamily="34" charset="-122"/>
              <a:ea typeface="微软雅黑" panose="020B0503020204020204" pitchFamily="34" charset="-122"/>
            </a:endParaRPr>
          </a:p>
        </p:txBody>
      </p:sp>
      <p:graphicFrame>
        <p:nvGraphicFramePr>
          <p:cNvPr id="13" name="对象 12">
            <a:extLst>
              <a:ext uri="{FF2B5EF4-FFF2-40B4-BE49-F238E27FC236}">
                <a16:creationId xmlns:a16="http://schemas.microsoft.com/office/drawing/2014/main" id="{82130F6E-B870-CD9D-C659-9DE465A36375}"/>
              </a:ext>
            </a:extLst>
          </p:cNvPr>
          <p:cNvGraphicFramePr>
            <a:graphicFrameLocks noChangeAspect="1"/>
          </p:cNvGraphicFramePr>
          <p:nvPr>
            <p:extLst>
              <p:ext uri="{D42A27DB-BD31-4B8C-83A1-F6EECF244321}">
                <p14:modId xmlns:p14="http://schemas.microsoft.com/office/powerpoint/2010/main" val="3758594055"/>
              </p:ext>
            </p:extLst>
          </p:nvPr>
        </p:nvGraphicFramePr>
        <p:xfrm>
          <a:off x="2536825" y="5703888"/>
          <a:ext cx="7156450" cy="727075"/>
        </p:xfrm>
        <a:graphic>
          <a:graphicData uri="http://schemas.openxmlformats.org/presentationml/2006/ole">
            <mc:AlternateContent xmlns:mc="http://schemas.openxmlformats.org/markup-compatibility/2006">
              <mc:Choice xmlns:v="urn:schemas-microsoft-com:vml" Requires="v">
                <p:oleObj name="AxMath" r:id="rId4" imgW="3578040" imgH="364320" progId="Equation.AxMath">
                  <p:embed/>
                </p:oleObj>
              </mc:Choice>
              <mc:Fallback>
                <p:oleObj name="AxMath" r:id="rId4" imgW="3578040" imgH="364320" progId="Equation.AxMath">
                  <p:embed/>
                  <p:pic>
                    <p:nvPicPr>
                      <p:cNvPr id="0" name=""/>
                      <p:cNvPicPr/>
                      <p:nvPr/>
                    </p:nvPicPr>
                    <p:blipFill>
                      <a:blip r:embed="rId5"/>
                      <a:stretch>
                        <a:fillRect/>
                      </a:stretch>
                    </p:blipFill>
                    <p:spPr>
                      <a:xfrm>
                        <a:off x="2536825" y="5703888"/>
                        <a:ext cx="7156450" cy="727075"/>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99D58BB2-C944-0E8D-46FD-023B4146F704}"/>
              </a:ext>
            </a:extLst>
          </p:cNvPr>
          <p:cNvGraphicFramePr>
            <a:graphicFrameLocks noChangeAspect="1"/>
          </p:cNvGraphicFramePr>
          <p:nvPr>
            <p:extLst>
              <p:ext uri="{D42A27DB-BD31-4B8C-83A1-F6EECF244321}">
                <p14:modId xmlns:p14="http://schemas.microsoft.com/office/powerpoint/2010/main" val="4133726639"/>
              </p:ext>
            </p:extLst>
          </p:nvPr>
        </p:nvGraphicFramePr>
        <p:xfrm>
          <a:off x="11323131" y="1809782"/>
          <a:ext cx="276225" cy="377825"/>
        </p:xfrm>
        <a:graphic>
          <a:graphicData uri="http://schemas.openxmlformats.org/presentationml/2006/ole">
            <mc:AlternateContent xmlns:mc="http://schemas.openxmlformats.org/markup-compatibility/2006">
              <mc:Choice xmlns:v="urn:schemas-microsoft-com:vml" Requires="v">
                <p:oleObj name="AxMath" r:id="rId6" imgW="137880" imgH="189360" progId="Equation.AxMath">
                  <p:embed/>
                </p:oleObj>
              </mc:Choice>
              <mc:Fallback>
                <p:oleObj name="AxMath" r:id="rId6" imgW="137880" imgH="189360" progId="Equation.AxMath">
                  <p:embed/>
                  <p:pic>
                    <p:nvPicPr>
                      <p:cNvPr id="13" name="对象 12">
                        <a:extLst>
                          <a:ext uri="{FF2B5EF4-FFF2-40B4-BE49-F238E27FC236}">
                            <a16:creationId xmlns:a16="http://schemas.microsoft.com/office/drawing/2014/main" id="{82130F6E-B870-CD9D-C659-9DE465A36375}"/>
                          </a:ext>
                        </a:extLst>
                      </p:cNvPr>
                      <p:cNvPicPr/>
                      <p:nvPr/>
                    </p:nvPicPr>
                    <p:blipFill>
                      <a:blip r:embed="rId7"/>
                      <a:stretch>
                        <a:fillRect/>
                      </a:stretch>
                    </p:blipFill>
                    <p:spPr>
                      <a:xfrm>
                        <a:off x="11323131" y="1809782"/>
                        <a:ext cx="276225" cy="377825"/>
                      </a:xfrm>
                      <a:prstGeom prst="rect">
                        <a:avLst/>
                      </a:prstGeom>
                    </p:spPr>
                  </p:pic>
                </p:oleObj>
              </mc:Fallback>
            </mc:AlternateContent>
          </a:graphicData>
        </a:graphic>
      </p:graphicFrame>
      <p:graphicFrame>
        <p:nvGraphicFramePr>
          <p:cNvPr id="15" name="对象 14">
            <a:extLst>
              <a:ext uri="{FF2B5EF4-FFF2-40B4-BE49-F238E27FC236}">
                <a16:creationId xmlns:a16="http://schemas.microsoft.com/office/drawing/2014/main" id="{4ACF4BF5-DFCA-1070-D1DA-BB023646D5F6}"/>
              </a:ext>
            </a:extLst>
          </p:cNvPr>
          <p:cNvGraphicFramePr>
            <a:graphicFrameLocks noChangeAspect="1"/>
          </p:cNvGraphicFramePr>
          <p:nvPr>
            <p:extLst>
              <p:ext uri="{D42A27DB-BD31-4B8C-83A1-F6EECF244321}">
                <p14:modId xmlns:p14="http://schemas.microsoft.com/office/powerpoint/2010/main" val="1356104312"/>
              </p:ext>
            </p:extLst>
          </p:nvPr>
        </p:nvGraphicFramePr>
        <p:xfrm>
          <a:off x="11015156" y="2610583"/>
          <a:ext cx="307975" cy="381000"/>
        </p:xfrm>
        <a:graphic>
          <a:graphicData uri="http://schemas.openxmlformats.org/presentationml/2006/ole">
            <mc:AlternateContent xmlns:mc="http://schemas.openxmlformats.org/markup-compatibility/2006">
              <mc:Choice xmlns:v="urn:schemas-microsoft-com:vml" Requires="v">
                <p:oleObj name="AxMath" r:id="rId8" imgW="153720" imgH="190800" progId="Equation.AxMath">
                  <p:embed/>
                </p:oleObj>
              </mc:Choice>
              <mc:Fallback>
                <p:oleObj name="AxMath" r:id="rId8" imgW="153720" imgH="190800" progId="Equation.AxMath">
                  <p:embed/>
                  <p:pic>
                    <p:nvPicPr>
                      <p:cNvPr id="14" name="对象 13">
                        <a:extLst>
                          <a:ext uri="{FF2B5EF4-FFF2-40B4-BE49-F238E27FC236}">
                            <a16:creationId xmlns:a16="http://schemas.microsoft.com/office/drawing/2014/main" id="{99D58BB2-C944-0E8D-46FD-023B4146F704}"/>
                          </a:ext>
                        </a:extLst>
                      </p:cNvPr>
                      <p:cNvPicPr/>
                      <p:nvPr/>
                    </p:nvPicPr>
                    <p:blipFill>
                      <a:blip r:embed="rId9"/>
                      <a:stretch>
                        <a:fillRect/>
                      </a:stretch>
                    </p:blipFill>
                    <p:spPr>
                      <a:xfrm>
                        <a:off x="11015156" y="2610583"/>
                        <a:ext cx="307975" cy="381000"/>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5DFD0B95-12E2-1EF6-7100-A54A4B279D8D}"/>
              </a:ext>
            </a:extLst>
          </p:cNvPr>
          <p:cNvGraphicFramePr>
            <a:graphicFrameLocks noChangeAspect="1"/>
          </p:cNvGraphicFramePr>
          <p:nvPr>
            <p:extLst>
              <p:ext uri="{D42A27DB-BD31-4B8C-83A1-F6EECF244321}">
                <p14:modId xmlns:p14="http://schemas.microsoft.com/office/powerpoint/2010/main" val="3783695770"/>
              </p:ext>
            </p:extLst>
          </p:nvPr>
        </p:nvGraphicFramePr>
        <p:xfrm>
          <a:off x="8398098" y="2490602"/>
          <a:ext cx="307975" cy="381000"/>
        </p:xfrm>
        <a:graphic>
          <a:graphicData uri="http://schemas.openxmlformats.org/presentationml/2006/ole">
            <mc:AlternateContent xmlns:mc="http://schemas.openxmlformats.org/markup-compatibility/2006">
              <mc:Choice xmlns:v="urn:schemas-microsoft-com:vml" Requires="v">
                <p:oleObj name="AxMath" r:id="rId10" imgW="153720" imgH="190800" progId="Equation.AxMath">
                  <p:embed/>
                </p:oleObj>
              </mc:Choice>
              <mc:Fallback>
                <p:oleObj name="AxMath" r:id="rId10" imgW="153720" imgH="190800" progId="Equation.AxMath">
                  <p:embed/>
                  <p:pic>
                    <p:nvPicPr>
                      <p:cNvPr id="15" name="对象 14">
                        <a:extLst>
                          <a:ext uri="{FF2B5EF4-FFF2-40B4-BE49-F238E27FC236}">
                            <a16:creationId xmlns:a16="http://schemas.microsoft.com/office/drawing/2014/main" id="{4ACF4BF5-DFCA-1070-D1DA-BB023646D5F6}"/>
                          </a:ext>
                        </a:extLst>
                      </p:cNvPr>
                      <p:cNvPicPr/>
                      <p:nvPr/>
                    </p:nvPicPr>
                    <p:blipFill>
                      <a:blip r:embed="rId11"/>
                      <a:stretch>
                        <a:fillRect/>
                      </a:stretch>
                    </p:blipFill>
                    <p:spPr>
                      <a:xfrm>
                        <a:off x="8398098" y="2490602"/>
                        <a:ext cx="307975" cy="381000"/>
                      </a:xfrm>
                      <a:prstGeom prst="rect">
                        <a:avLst/>
                      </a:prstGeom>
                    </p:spPr>
                  </p:pic>
                </p:oleObj>
              </mc:Fallback>
            </mc:AlternateContent>
          </a:graphicData>
        </a:graphic>
      </p:graphicFrame>
      <p:graphicFrame>
        <p:nvGraphicFramePr>
          <p:cNvPr id="17" name="对象 16">
            <a:extLst>
              <a:ext uri="{FF2B5EF4-FFF2-40B4-BE49-F238E27FC236}">
                <a16:creationId xmlns:a16="http://schemas.microsoft.com/office/drawing/2014/main" id="{B88A5AD1-CED5-3775-B0E7-8D5AB60726B3}"/>
              </a:ext>
            </a:extLst>
          </p:cNvPr>
          <p:cNvGraphicFramePr>
            <a:graphicFrameLocks noChangeAspect="1"/>
          </p:cNvGraphicFramePr>
          <p:nvPr>
            <p:extLst>
              <p:ext uri="{D42A27DB-BD31-4B8C-83A1-F6EECF244321}">
                <p14:modId xmlns:p14="http://schemas.microsoft.com/office/powerpoint/2010/main" val="3829875999"/>
              </p:ext>
            </p:extLst>
          </p:nvPr>
        </p:nvGraphicFramePr>
        <p:xfrm>
          <a:off x="11169143" y="3248758"/>
          <a:ext cx="279400" cy="377825"/>
        </p:xfrm>
        <a:graphic>
          <a:graphicData uri="http://schemas.openxmlformats.org/presentationml/2006/ole">
            <mc:AlternateContent xmlns:mc="http://schemas.openxmlformats.org/markup-compatibility/2006">
              <mc:Choice xmlns:v="urn:schemas-microsoft-com:vml" Requires="v">
                <p:oleObj name="AxMath" r:id="rId12" imgW="139320" imgH="189360" progId="Equation.AxMath">
                  <p:embed/>
                </p:oleObj>
              </mc:Choice>
              <mc:Fallback>
                <p:oleObj name="AxMath" r:id="rId12" imgW="139320" imgH="189360" progId="Equation.AxMath">
                  <p:embed/>
                  <p:pic>
                    <p:nvPicPr>
                      <p:cNvPr id="13" name="对象 12">
                        <a:extLst>
                          <a:ext uri="{FF2B5EF4-FFF2-40B4-BE49-F238E27FC236}">
                            <a16:creationId xmlns:a16="http://schemas.microsoft.com/office/drawing/2014/main" id="{82130F6E-B870-CD9D-C659-9DE465A36375}"/>
                          </a:ext>
                        </a:extLst>
                      </p:cNvPr>
                      <p:cNvPicPr/>
                      <p:nvPr/>
                    </p:nvPicPr>
                    <p:blipFill>
                      <a:blip r:embed="rId13"/>
                      <a:stretch>
                        <a:fillRect/>
                      </a:stretch>
                    </p:blipFill>
                    <p:spPr>
                      <a:xfrm>
                        <a:off x="11169143" y="3248758"/>
                        <a:ext cx="279400" cy="377825"/>
                      </a:xfrm>
                      <a:prstGeom prst="rect">
                        <a:avLst/>
                      </a:prstGeom>
                    </p:spPr>
                  </p:pic>
                </p:oleObj>
              </mc:Fallback>
            </mc:AlternateContent>
          </a:graphicData>
        </a:graphic>
      </p:graphicFrame>
      <p:pic>
        <p:nvPicPr>
          <p:cNvPr id="2" name="图形 1" descr="困惑的脸轮廓 纯色填充">
            <a:extLst>
              <a:ext uri="{FF2B5EF4-FFF2-40B4-BE49-F238E27FC236}">
                <a16:creationId xmlns:a16="http://schemas.microsoft.com/office/drawing/2014/main" id="{861D1FF9-1FAB-3112-A581-F3945D783BC3}"/>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02232914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par>
                                <p:cTn id="20" presetID="10" presetClass="entr" presetSubtype="0" fill="hold" nodeType="with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par>
                                <p:cTn id="23" presetID="10" presetClass="entr" presetSubtype="0" fill="hold" nodeType="with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par>
                                <p:cTn id="26" presetID="10" presetClass="entr" presetSubtype="0" fill="hold" nodeType="withEffect">
                                  <p:stCondLst>
                                    <p:cond delay="0"/>
                                  </p:stCondLst>
                                  <p:childTnLst>
                                    <p:set>
                                      <p:cBhvr>
                                        <p:cTn id="27" dur="1" fill="hold">
                                          <p:stCondLst>
                                            <p:cond delay="0"/>
                                          </p:stCondLst>
                                        </p:cTn>
                                        <p:tgtEl>
                                          <p:spTgt spid="3">
                                            <p:txEl>
                                              <p:pRg st="8" end="8"/>
                                            </p:txEl>
                                          </p:spTgt>
                                        </p:tgtEl>
                                        <p:attrNameLst>
                                          <p:attrName>style.visibility</p:attrName>
                                        </p:attrNameLst>
                                      </p:cBhvr>
                                      <p:to>
                                        <p:strVal val="visible"/>
                                      </p:to>
                                    </p:set>
                                    <p:animEffect transition="in" filter="fade">
                                      <p:cBhvr>
                                        <p:cTn id="28" dur="500"/>
                                        <p:tgtEl>
                                          <p:spTgt spid="3">
                                            <p:txEl>
                                              <p:pRg st="8" end="8"/>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393271"/>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交会平面</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0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协方差矩阵转换</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将三维积分转化为二维积分</a:t>
            </a: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3600" b="1" dirty="0">
              <a:latin typeface="微软雅黑" panose="020B0503020204020204" pitchFamily="34" charset="-122"/>
              <a:ea typeface="微软雅黑" panose="020B0503020204020204" pitchFamily="34" charset="-122"/>
              <a:sym typeface="+mn-ea"/>
            </a:endParaRPr>
          </a:p>
          <a:p>
            <a:pPr lvl="2">
              <a:lnSpc>
                <a:spcPct val="150000"/>
              </a:lnSpc>
            </a:pPr>
            <a:r>
              <a:rPr lang="zh-CN" altLang="en-US" sz="2000" b="1" dirty="0">
                <a:solidFill>
                  <a:schemeClr val="tx1"/>
                </a:solidFill>
                <a:latin typeface="微软雅黑" panose="020B0503020204020204" pitchFamily="34" charset="-122"/>
                <a:ea typeface="微软雅黑" panose="020B0503020204020204" pitchFamily="34" charset="-122"/>
                <a:sym typeface="+mn-ea"/>
              </a:rPr>
              <a:t>     </a:t>
            </a:r>
            <a:r>
              <a:rPr lang="en-US" altLang="zh-CN" sz="2000" b="1" dirty="0">
                <a:solidFill>
                  <a:schemeClr val="tx1"/>
                </a:solidFill>
                <a:latin typeface="微软雅黑" panose="020B0503020204020204" pitchFamily="34" charset="-122"/>
                <a:ea typeface="微软雅黑" panose="020B0503020204020204" pitchFamily="34" charset="-122"/>
                <a:sym typeface="+mn-ea"/>
              </a:rPr>
              <a:t>	</a:t>
            </a:r>
            <a:r>
              <a:rPr lang="zh-CN" altLang="en-US" sz="2000" b="1" dirty="0">
                <a:solidFill>
                  <a:schemeClr val="tx1"/>
                </a:solidFill>
                <a:latin typeface="微软雅黑" panose="020B0503020204020204" pitchFamily="34" charset="-122"/>
                <a:ea typeface="微软雅黑" panose="020B0503020204020204" pitchFamily="34" charset="-122"/>
                <a:sym typeface="+mn-ea"/>
              </a:rPr>
              <a:t>消去时间变量，不用关注碰撞时刻</a:t>
            </a:r>
            <a:endParaRPr lang="en-US" altLang="zh-CN" sz="2400"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12</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graphicFrame>
        <p:nvGraphicFramePr>
          <p:cNvPr id="16" name="对象 15">
            <a:extLst>
              <a:ext uri="{FF2B5EF4-FFF2-40B4-BE49-F238E27FC236}">
                <a16:creationId xmlns:a16="http://schemas.microsoft.com/office/drawing/2014/main" id="{C1643785-F46F-3DBA-505E-F56F6A39B62B}"/>
              </a:ext>
            </a:extLst>
          </p:cNvPr>
          <p:cNvGraphicFramePr>
            <a:graphicFrameLocks noChangeAspect="1"/>
          </p:cNvGraphicFramePr>
          <p:nvPr>
            <p:extLst>
              <p:ext uri="{D42A27DB-BD31-4B8C-83A1-F6EECF244321}">
                <p14:modId xmlns:p14="http://schemas.microsoft.com/office/powerpoint/2010/main" val="134336336"/>
              </p:ext>
            </p:extLst>
          </p:nvPr>
        </p:nvGraphicFramePr>
        <p:xfrm>
          <a:off x="2532694" y="1722933"/>
          <a:ext cx="1332147" cy="432048"/>
        </p:xfrm>
        <a:graphic>
          <a:graphicData uri="http://schemas.openxmlformats.org/presentationml/2006/ole">
            <mc:AlternateContent xmlns:mc="http://schemas.openxmlformats.org/markup-compatibility/2006">
              <mc:Choice xmlns:v="urn:schemas-microsoft-com:vml" Requires="v">
                <p:oleObj name="AxMath" r:id="rId2" imgW="587160" imgH="190800" progId="Equation.AxMath">
                  <p:embed/>
                </p:oleObj>
              </mc:Choice>
              <mc:Fallback>
                <p:oleObj name="AxMath" r:id="rId2" imgW="587160" imgH="190800" progId="Equation.AxMath">
                  <p:embed/>
                  <p:pic>
                    <p:nvPicPr>
                      <p:cNvPr id="0" name=""/>
                      <p:cNvPicPr/>
                      <p:nvPr/>
                    </p:nvPicPr>
                    <p:blipFill>
                      <a:blip r:embed="rId3"/>
                      <a:stretch>
                        <a:fillRect/>
                      </a:stretch>
                    </p:blipFill>
                    <p:spPr>
                      <a:xfrm>
                        <a:off x="2532694" y="1722933"/>
                        <a:ext cx="1332147" cy="432048"/>
                      </a:xfrm>
                      <a:prstGeom prst="rect">
                        <a:avLst/>
                      </a:prstGeom>
                    </p:spPr>
                  </p:pic>
                </p:oleObj>
              </mc:Fallback>
            </mc:AlternateContent>
          </a:graphicData>
        </a:graphic>
      </p:graphicFrame>
      <p:pic>
        <p:nvPicPr>
          <p:cNvPr id="12" name="图片 11">
            <a:extLst>
              <a:ext uri="{FF2B5EF4-FFF2-40B4-BE49-F238E27FC236}">
                <a16:creationId xmlns:a16="http://schemas.microsoft.com/office/drawing/2014/main" id="{D9616E3A-C100-9685-51A1-1FE5DC73A662}"/>
              </a:ext>
            </a:extLst>
          </p:cNvPr>
          <p:cNvPicPr>
            <a:picLocks noChangeAspect="1"/>
          </p:cNvPicPr>
          <p:nvPr/>
        </p:nvPicPr>
        <p:blipFill>
          <a:blip r:embed="rId4"/>
          <a:stretch>
            <a:fillRect/>
          </a:stretch>
        </p:blipFill>
        <p:spPr>
          <a:xfrm>
            <a:off x="8529244" y="975259"/>
            <a:ext cx="3450348" cy="3010951"/>
          </a:xfrm>
          <a:prstGeom prst="rect">
            <a:avLst/>
          </a:prstGeom>
        </p:spPr>
      </p:pic>
      <p:graphicFrame>
        <p:nvGraphicFramePr>
          <p:cNvPr id="14" name="对象 13">
            <a:extLst>
              <a:ext uri="{FF2B5EF4-FFF2-40B4-BE49-F238E27FC236}">
                <a16:creationId xmlns:a16="http://schemas.microsoft.com/office/drawing/2014/main" id="{87DCC6B0-2741-421C-19FA-36CB04D4C1D3}"/>
              </a:ext>
            </a:extLst>
          </p:cNvPr>
          <p:cNvGraphicFramePr>
            <a:graphicFrameLocks noChangeAspect="1"/>
          </p:cNvGraphicFramePr>
          <p:nvPr>
            <p:extLst>
              <p:ext uri="{D42A27DB-BD31-4B8C-83A1-F6EECF244321}">
                <p14:modId xmlns:p14="http://schemas.microsoft.com/office/powerpoint/2010/main" val="849709119"/>
              </p:ext>
            </p:extLst>
          </p:nvPr>
        </p:nvGraphicFramePr>
        <p:xfrm>
          <a:off x="2084338" y="2137374"/>
          <a:ext cx="2908800" cy="717840"/>
        </p:xfrm>
        <a:graphic>
          <a:graphicData uri="http://schemas.openxmlformats.org/presentationml/2006/ole">
            <mc:AlternateContent xmlns:mc="http://schemas.openxmlformats.org/markup-compatibility/2006">
              <mc:Choice xmlns:v="urn:schemas-microsoft-com:vml" Requires="v">
                <p:oleObj name="AxMath" r:id="rId5" imgW="1454400" imgH="358920" progId="Equation.AxMath">
                  <p:embed/>
                </p:oleObj>
              </mc:Choice>
              <mc:Fallback>
                <p:oleObj name="AxMath" r:id="rId5" imgW="1454400" imgH="358920" progId="Equation.AxMath">
                  <p:embed/>
                  <p:pic>
                    <p:nvPicPr>
                      <p:cNvPr id="13" name="对象 12">
                        <a:extLst>
                          <a:ext uri="{FF2B5EF4-FFF2-40B4-BE49-F238E27FC236}">
                            <a16:creationId xmlns:a16="http://schemas.microsoft.com/office/drawing/2014/main" id="{C103E6FE-7F17-A788-1C9C-221EEC00C8F0}"/>
                          </a:ext>
                        </a:extLst>
                      </p:cNvPr>
                      <p:cNvPicPr/>
                      <p:nvPr/>
                    </p:nvPicPr>
                    <p:blipFill>
                      <a:blip r:embed="rId6"/>
                      <a:stretch>
                        <a:fillRect/>
                      </a:stretch>
                    </p:blipFill>
                    <p:spPr>
                      <a:xfrm>
                        <a:off x="2084338" y="2137374"/>
                        <a:ext cx="2908800" cy="717840"/>
                      </a:xfrm>
                      <a:prstGeom prst="rect">
                        <a:avLst/>
                      </a:prstGeom>
                    </p:spPr>
                  </p:pic>
                </p:oleObj>
              </mc:Fallback>
            </mc:AlternateContent>
          </a:graphicData>
        </a:graphic>
      </p:graphicFrame>
      <p:graphicFrame>
        <p:nvGraphicFramePr>
          <p:cNvPr id="2" name="对象 1">
            <a:extLst>
              <a:ext uri="{FF2B5EF4-FFF2-40B4-BE49-F238E27FC236}">
                <a16:creationId xmlns:a16="http://schemas.microsoft.com/office/drawing/2014/main" id="{A1D89380-DC75-AA0D-0D4A-4D14A917B028}"/>
              </a:ext>
            </a:extLst>
          </p:cNvPr>
          <p:cNvGraphicFramePr>
            <a:graphicFrameLocks noChangeAspect="1"/>
          </p:cNvGraphicFramePr>
          <p:nvPr>
            <p:extLst>
              <p:ext uri="{D42A27DB-BD31-4B8C-83A1-F6EECF244321}">
                <p14:modId xmlns:p14="http://schemas.microsoft.com/office/powerpoint/2010/main" val="1868853007"/>
              </p:ext>
            </p:extLst>
          </p:nvPr>
        </p:nvGraphicFramePr>
        <p:xfrm>
          <a:off x="2759165" y="3329324"/>
          <a:ext cx="1295400" cy="758825"/>
        </p:xfrm>
        <a:graphic>
          <a:graphicData uri="http://schemas.openxmlformats.org/presentationml/2006/ole">
            <mc:AlternateContent xmlns:mc="http://schemas.openxmlformats.org/markup-compatibility/2006">
              <mc:Choice xmlns:v="urn:schemas-microsoft-com:vml" Requires="v">
                <p:oleObj name="AxMath" r:id="rId7" imgW="646920" imgH="379440" progId="Equation.AxMath">
                  <p:embed/>
                </p:oleObj>
              </mc:Choice>
              <mc:Fallback>
                <p:oleObj name="AxMath" r:id="rId7" imgW="646920" imgH="379440" progId="Equation.AxMath">
                  <p:embed/>
                  <p:pic>
                    <p:nvPicPr>
                      <p:cNvPr id="6" name="对象 5">
                        <a:extLst>
                          <a:ext uri="{FF2B5EF4-FFF2-40B4-BE49-F238E27FC236}">
                            <a16:creationId xmlns:a16="http://schemas.microsoft.com/office/drawing/2014/main" id="{4B6B5CA7-2BD4-A1DF-AB08-B6B96B0D5E1B}"/>
                          </a:ext>
                        </a:extLst>
                      </p:cNvPr>
                      <p:cNvPicPr/>
                      <p:nvPr/>
                    </p:nvPicPr>
                    <p:blipFill>
                      <a:blip r:embed="rId8"/>
                      <a:stretch>
                        <a:fillRect/>
                      </a:stretch>
                    </p:blipFill>
                    <p:spPr>
                      <a:xfrm>
                        <a:off x="2759165" y="3329324"/>
                        <a:ext cx="1295400" cy="758825"/>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859C7011-FFEF-368D-A41D-C74E7D9701C8}"/>
              </a:ext>
            </a:extLst>
          </p:cNvPr>
          <p:cNvGraphicFramePr>
            <a:graphicFrameLocks noChangeAspect="1"/>
          </p:cNvGraphicFramePr>
          <p:nvPr>
            <p:extLst>
              <p:ext uri="{D42A27DB-BD31-4B8C-83A1-F6EECF244321}">
                <p14:modId xmlns:p14="http://schemas.microsoft.com/office/powerpoint/2010/main" val="3867280576"/>
              </p:ext>
            </p:extLst>
          </p:nvPr>
        </p:nvGraphicFramePr>
        <p:xfrm>
          <a:off x="2532694" y="4126776"/>
          <a:ext cx="1952625" cy="384175"/>
        </p:xfrm>
        <a:graphic>
          <a:graphicData uri="http://schemas.openxmlformats.org/presentationml/2006/ole">
            <mc:AlternateContent xmlns:mc="http://schemas.openxmlformats.org/markup-compatibility/2006">
              <mc:Choice xmlns:v="urn:schemas-microsoft-com:vml" Requires="v">
                <p:oleObj name="AxMath" r:id="rId9" imgW="976680" imgH="192240" progId="Equation.AxMath">
                  <p:embed/>
                </p:oleObj>
              </mc:Choice>
              <mc:Fallback>
                <p:oleObj name="AxMath" r:id="rId9" imgW="976680" imgH="192240" progId="Equation.AxMath">
                  <p:embed/>
                  <p:pic>
                    <p:nvPicPr>
                      <p:cNvPr id="7" name="对象 6">
                        <a:extLst>
                          <a:ext uri="{FF2B5EF4-FFF2-40B4-BE49-F238E27FC236}">
                            <a16:creationId xmlns:a16="http://schemas.microsoft.com/office/drawing/2014/main" id="{C483DEEE-76BE-D816-6BC8-1644ECA71554}"/>
                          </a:ext>
                        </a:extLst>
                      </p:cNvPr>
                      <p:cNvPicPr/>
                      <p:nvPr/>
                    </p:nvPicPr>
                    <p:blipFill>
                      <a:blip r:embed="rId10"/>
                      <a:stretch>
                        <a:fillRect/>
                      </a:stretch>
                    </p:blipFill>
                    <p:spPr>
                      <a:xfrm>
                        <a:off x="2532694" y="4126776"/>
                        <a:ext cx="1952625" cy="384175"/>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ED661B87-D36F-B9A7-798E-C57107FC9AA9}"/>
              </a:ext>
            </a:extLst>
          </p:cNvPr>
          <p:cNvGraphicFramePr>
            <a:graphicFrameLocks noChangeAspect="1"/>
          </p:cNvGraphicFramePr>
          <p:nvPr>
            <p:extLst>
              <p:ext uri="{D42A27DB-BD31-4B8C-83A1-F6EECF244321}">
                <p14:modId xmlns:p14="http://schemas.microsoft.com/office/powerpoint/2010/main" val="2482621983"/>
              </p:ext>
            </p:extLst>
          </p:nvPr>
        </p:nvGraphicFramePr>
        <p:xfrm>
          <a:off x="1623887" y="5200088"/>
          <a:ext cx="6492875" cy="727075"/>
        </p:xfrm>
        <a:graphic>
          <a:graphicData uri="http://schemas.openxmlformats.org/presentationml/2006/ole">
            <mc:AlternateContent xmlns:mc="http://schemas.openxmlformats.org/markup-compatibility/2006">
              <mc:Choice xmlns:v="urn:schemas-microsoft-com:vml" Requires="v">
                <p:oleObj name="AxMath" r:id="rId11" imgW="3246840" imgH="363960" progId="Equation.AxMath">
                  <p:embed/>
                </p:oleObj>
              </mc:Choice>
              <mc:Fallback>
                <p:oleObj name="AxMath" r:id="rId11" imgW="3246840" imgH="363960" progId="Equation.AxMath">
                  <p:embed/>
                  <p:pic>
                    <p:nvPicPr>
                      <p:cNvPr id="13" name="对象 12">
                        <a:extLst>
                          <a:ext uri="{FF2B5EF4-FFF2-40B4-BE49-F238E27FC236}">
                            <a16:creationId xmlns:a16="http://schemas.microsoft.com/office/drawing/2014/main" id="{82130F6E-B870-CD9D-C659-9DE465A36375}"/>
                          </a:ext>
                        </a:extLst>
                      </p:cNvPr>
                      <p:cNvPicPr/>
                      <p:nvPr/>
                    </p:nvPicPr>
                    <p:blipFill>
                      <a:blip r:embed="rId12"/>
                      <a:stretch>
                        <a:fillRect/>
                      </a:stretch>
                    </p:blipFill>
                    <p:spPr>
                      <a:xfrm>
                        <a:off x="1623887" y="5200088"/>
                        <a:ext cx="6492875" cy="727075"/>
                      </a:xfrm>
                      <a:prstGeom prst="rect">
                        <a:avLst/>
                      </a:prstGeom>
                    </p:spPr>
                  </p:pic>
                </p:oleObj>
              </mc:Fallback>
            </mc:AlternateContent>
          </a:graphicData>
        </a:graphic>
      </p:graphicFrame>
      <p:pic>
        <p:nvPicPr>
          <p:cNvPr id="13" name="图片 12">
            <a:extLst>
              <a:ext uri="{FF2B5EF4-FFF2-40B4-BE49-F238E27FC236}">
                <a16:creationId xmlns:a16="http://schemas.microsoft.com/office/drawing/2014/main" id="{CE723D80-6F37-5748-7C96-286512632A05}"/>
              </a:ext>
            </a:extLst>
          </p:cNvPr>
          <p:cNvPicPr>
            <a:picLocks noChangeAspect="1"/>
          </p:cNvPicPr>
          <p:nvPr/>
        </p:nvPicPr>
        <p:blipFill>
          <a:blip r:embed="rId13"/>
          <a:stretch>
            <a:fillRect/>
          </a:stretch>
        </p:blipFill>
        <p:spPr>
          <a:xfrm>
            <a:off x="9040887" y="4327523"/>
            <a:ext cx="2427061" cy="1995938"/>
          </a:xfrm>
          <a:prstGeom prst="rect">
            <a:avLst/>
          </a:prstGeom>
        </p:spPr>
      </p:pic>
      <p:pic>
        <p:nvPicPr>
          <p:cNvPr id="4" name="图形 3" descr="困惑的脸轮廓 纯色填充">
            <a:extLst>
              <a:ext uri="{FF2B5EF4-FFF2-40B4-BE49-F238E27FC236}">
                <a16:creationId xmlns:a16="http://schemas.microsoft.com/office/drawing/2014/main" id="{DC24D331-8209-E779-B4C1-191EE4AD167E}"/>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36918241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a:extLst>
              <a:ext uri="{FF2B5EF4-FFF2-40B4-BE49-F238E27FC236}">
                <a16:creationId xmlns:a16="http://schemas.microsoft.com/office/drawing/2014/main" id="{77C798FA-54C2-B23B-9321-6CA0986EA500}"/>
              </a:ext>
            </a:extLst>
          </p:cNvPr>
          <p:cNvPicPr>
            <a:picLocks noChangeAspect="1"/>
          </p:cNvPicPr>
          <p:nvPr/>
        </p:nvPicPr>
        <p:blipFill>
          <a:blip r:embed="rId2"/>
          <a:stretch>
            <a:fillRect/>
          </a:stretch>
        </p:blipFill>
        <p:spPr>
          <a:xfrm>
            <a:off x="9062959" y="3577221"/>
            <a:ext cx="2812855" cy="2113614"/>
          </a:xfrm>
          <a:prstGeom prst="rect">
            <a:avLst/>
          </a:prstGeom>
        </p:spPr>
      </p:pic>
      <p:sp>
        <p:nvSpPr>
          <p:cNvPr id="3" name="矩形 2"/>
          <p:cNvSpPr/>
          <p:nvPr/>
        </p:nvSpPr>
        <p:spPr>
          <a:xfrm>
            <a:off x="407987" y="1052513"/>
            <a:ext cx="11376025" cy="5601020"/>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交会平面的坐标变换（</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Patera</a:t>
            </a: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方法）</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空间坐标系到交会坐标系的转换矩阵为</a:t>
            </a:r>
            <a:r>
              <a:rPr lang="en-US" altLang="zh-CN" sz="2000" b="1" i="1" dirty="0">
                <a:latin typeface="Times New Roman" panose="02020603050405020304" pitchFamily="18" charset="0"/>
                <a:ea typeface="微软雅黑" panose="020B0503020204020204" pitchFamily="34" charset="-122"/>
                <a:cs typeface="Times New Roman" panose="02020603050405020304" pitchFamily="18" charset="0"/>
                <a:sym typeface="+mn-ea"/>
              </a:rPr>
              <a:t>U</a:t>
            </a:r>
          </a:p>
          <a:p>
            <a:pPr marL="800100" lvl="1"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空间坐标系</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rPr>
              <a:t>PDF</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105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令交会坐标系</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rPr>
              <a:t>PDF</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13</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pic>
        <p:nvPicPr>
          <p:cNvPr id="11" name="图片 10">
            <a:extLst>
              <a:ext uri="{FF2B5EF4-FFF2-40B4-BE49-F238E27FC236}">
                <a16:creationId xmlns:a16="http://schemas.microsoft.com/office/drawing/2014/main" id="{C78FDE2F-074D-079A-45E5-D47B37DB6663}"/>
              </a:ext>
            </a:extLst>
          </p:cNvPr>
          <p:cNvPicPr>
            <a:picLocks noChangeAspect="1"/>
          </p:cNvPicPr>
          <p:nvPr/>
        </p:nvPicPr>
        <p:blipFill>
          <a:blip r:embed="rId3"/>
          <a:stretch>
            <a:fillRect/>
          </a:stretch>
        </p:blipFill>
        <p:spPr>
          <a:xfrm>
            <a:off x="9411751" y="1233316"/>
            <a:ext cx="2427061" cy="1995938"/>
          </a:xfrm>
          <a:prstGeom prst="rect">
            <a:avLst/>
          </a:prstGeom>
        </p:spPr>
      </p:pic>
      <p:graphicFrame>
        <p:nvGraphicFramePr>
          <p:cNvPr id="13" name="对象 12">
            <a:extLst>
              <a:ext uri="{FF2B5EF4-FFF2-40B4-BE49-F238E27FC236}">
                <a16:creationId xmlns:a16="http://schemas.microsoft.com/office/drawing/2014/main" id="{1F420F5C-A1A7-42BC-E2C2-A87C5DA4E9DE}"/>
              </a:ext>
            </a:extLst>
          </p:cNvPr>
          <p:cNvGraphicFramePr>
            <a:graphicFrameLocks noChangeAspect="1"/>
          </p:cNvGraphicFramePr>
          <p:nvPr>
            <p:extLst>
              <p:ext uri="{D42A27DB-BD31-4B8C-83A1-F6EECF244321}">
                <p14:modId xmlns:p14="http://schemas.microsoft.com/office/powerpoint/2010/main" val="1794428972"/>
              </p:ext>
            </p:extLst>
          </p:nvPr>
        </p:nvGraphicFramePr>
        <p:xfrm>
          <a:off x="3384636" y="2231285"/>
          <a:ext cx="4497618" cy="651538"/>
        </p:xfrm>
        <a:graphic>
          <a:graphicData uri="http://schemas.openxmlformats.org/presentationml/2006/ole">
            <mc:AlternateContent xmlns:mc="http://schemas.openxmlformats.org/markup-compatibility/2006">
              <mc:Choice xmlns:v="urn:schemas-microsoft-com:vml" Requires="v">
                <p:oleObj name="AxMath" r:id="rId4" imgW="2486880" imgH="359640" progId="Equation.AxMath">
                  <p:embed/>
                </p:oleObj>
              </mc:Choice>
              <mc:Fallback>
                <p:oleObj name="AxMath" r:id="rId4" imgW="2486880" imgH="359640" progId="Equation.AxMath">
                  <p:embed/>
                  <p:pic>
                    <p:nvPicPr>
                      <p:cNvPr id="0" name=""/>
                      <p:cNvPicPr/>
                      <p:nvPr/>
                    </p:nvPicPr>
                    <p:blipFill>
                      <a:blip r:embed="rId5"/>
                      <a:stretch>
                        <a:fillRect/>
                      </a:stretch>
                    </p:blipFill>
                    <p:spPr>
                      <a:xfrm>
                        <a:off x="3384636" y="2231285"/>
                        <a:ext cx="4497618" cy="651538"/>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11CD6831-8B2C-8E5C-31F3-CF617C7A927E}"/>
              </a:ext>
            </a:extLst>
          </p:cNvPr>
          <p:cNvGraphicFramePr>
            <a:graphicFrameLocks noChangeAspect="1"/>
          </p:cNvGraphicFramePr>
          <p:nvPr>
            <p:extLst>
              <p:ext uri="{D42A27DB-BD31-4B8C-83A1-F6EECF244321}">
                <p14:modId xmlns:p14="http://schemas.microsoft.com/office/powerpoint/2010/main" val="4261428469"/>
              </p:ext>
            </p:extLst>
          </p:nvPr>
        </p:nvGraphicFramePr>
        <p:xfrm>
          <a:off x="3586036" y="2845331"/>
          <a:ext cx="4374198" cy="680239"/>
        </p:xfrm>
        <a:graphic>
          <a:graphicData uri="http://schemas.openxmlformats.org/presentationml/2006/ole">
            <mc:AlternateContent xmlns:mc="http://schemas.openxmlformats.org/markup-compatibility/2006">
              <mc:Choice xmlns:v="urn:schemas-microsoft-com:vml" Requires="v">
                <p:oleObj name="AxMath" r:id="rId6" imgW="2419920" imgH="375840" progId="Equation.AxMath">
                  <p:embed/>
                </p:oleObj>
              </mc:Choice>
              <mc:Fallback>
                <p:oleObj name="AxMath" r:id="rId6" imgW="2419920" imgH="375840" progId="Equation.AxMath">
                  <p:embed/>
                  <p:pic>
                    <p:nvPicPr>
                      <p:cNvPr id="13" name="对象 12">
                        <a:extLst>
                          <a:ext uri="{FF2B5EF4-FFF2-40B4-BE49-F238E27FC236}">
                            <a16:creationId xmlns:a16="http://schemas.microsoft.com/office/drawing/2014/main" id="{1F420F5C-A1A7-42BC-E2C2-A87C5DA4E9DE}"/>
                          </a:ext>
                        </a:extLst>
                      </p:cNvPr>
                      <p:cNvPicPr/>
                      <p:nvPr/>
                    </p:nvPicPr>
                    <p:blipFill>
                      <a:blip r:embed="rId7"/>
                      <a:stretch>
                        <a:fillRect/>
                      </a:stretch>
                    </p:blipFill>
                    <p:spPr>
                      <a:xfrm>
                        <a:off x="3586036" y="2845331"/>
                        <a:ext cx="4374198" cy="680239"/>
                      </a:xfrm>
                      <a:prstGeom prst="rect">
                        <a:avLst/>
                      </a:prstGeom>
                    </p:spPr>
                  </p:pic>
                </p:oleObj>
              </mc:Fallback>
            </mc:AlternateContent>
          </a:graphicData>
        </a:graphic>
      </p:graphicFrame>
      <p:graphicFrame>
        <p:nvGraphicFramePr>
          <p:cNvPr id="15" name="对象 14">
            <a:extLst>
              <a:ext uri="{FF2B5EF4-FFF2-40B4-BE49-F238E27FC236}">
                <a16:creationId xmlns:a16="http://schemas.microsoft.com/office/drawing/2014/main" id="{164BEC56-986F-E55C-E632-F752323A457C}"/>
              </a:ext>
            </a:extLst>
          </p:cNvPr>
          <p:cNvGraphicFramePr>
            <a:graphicFrameLocks noChangeAspect="1"/>
          </p:cNvGraphicFramePr>
          <p:nvPr>
            <p:extLst>
              <p:ext uri="{D42A27DB-BD31-4B8C-83A1-F6EECF244321}">
                <p14:modId xmlns:p14="http://schemas.microsoft.com/office/powerpoint/2010/main" val="1737033677"/>
              </p:ext>
            </p:extLst>
          </p:nvPr>
        </p:nvGraphicFramePr>
        <p:xfrm>
          <a:off x="841827" y="3429000"/>
          <a:ext cx="3026525" cy="3242541"/>
        </p:xfrm>
        <a:graphic>
          <a:graphicData uri="http://schemas.openxmlformats.org/presentationml/2006/ole">
            <mc:AlternateContent xmlns:mc="http://schemas.openxmlformats.org/markup-compatibility/2006">
              <mc:Choice xmlns:v="urn:schemas-microsoft-com:vml" Requires="v">
                <p:oleObj name="AxMath" r:id="rId8" imgW="2091240" imgH="2239920" progId="Equation.AxMath">
                  <p:embed/>
                </p:oleObj>
              </mc:Choice>
              <mc:Fallback>
                <p:oleObj name="AxMath" r:id="rId8" imgW="2091240" imgH="2239920" progId="Equation.AxMath">
                  <p:embed/>
                  <p:pic>
                    <p:nvPicPr>
                      <p:cNvPr id="0" name=""/>
                      <p:cNvPicPr/>
                      <p:nvPr/>
                    </p:nvPicPr>
                    <p:blipFill>
                      <a:blip r:embed="rId9"/>
                      <a:stretch>
                        <a:fillRect/>
                      </a:stretch>
                    </p:blipFill>
                    <p:spPr>
                      <a:xfrm>
                        <a:off x="841827" y="3429000"/>
                        <a:ext cx="3026525" cy="3242541"/>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939FBFC2-25F0-8772-CA62-208DF0325352}"/>
              </a:ext>
            </a:extLst>
          </p:cNvPr>
          <p:cNvGraphicFramePr>
            <a:graphicFrameLocks noChangeAspect="1"/>
          </p:cNvGraphicFramePr>
          <p:nvPr>
            <p:extLst>
              <p:ext uri="{D42A27DB-BD31-4B8C-83A1-F6EECF244321}">
                <p14:modId xmlns:p14="http://schemas.microsoft.com/office/powerpoint/2010/main" val="4103910177"/>
              </p:ext>
            </p:extLst>
          </p:nvPr>
        </p:nvGraphicFramePr>
        <p:xfrm>
          <a:off x="4679601" y="3977464"/>
          <a:ext cx="3340855" cy="563939"/>
        </p:xfrm>
        <a:graphic>
          <a:graphicData uri="http://schemas.openxmlformats.org/presentationml/2006/ole">
            <mc:AlternateContent xmlns:mc="http://schemas.openxmlformats.org/markup-compatibility/2006">
              <mc:Choice xmlns:v="urn:schemas-microsoft-com:vml" Requires="v">
                <p:oleObj name="AxMath" r:id="rId10" imgW="2263680" imgH="380880" progId="Equation.AxMath">
                  <p:embed/>
                </p:oleObj>
              </mc:Choice>
              <mc:Fallback>
                <p:oleObj name="AxMath" r:id="rId10" imgW="2263680" imgH="380880" progId="Equation.AxMath">
                  <p:embed/>
                  <p:pic>
                    <p:nvPicPr>
                      <p:cNvPr id="14" name="对象 13">
                        <a:extLst>
                          <a:ext uri="{FF2B5EF4-FFF2-40B4-BE49-F238E27FC236}">
                            <a16:creationId xmlns:a16="http://schemas.microsoft.com/office/drawing/2014/main" id="{11CD6831-8B2C-8E5C-31F3-CF617C7A927E}"/>
                          </a:ext>
                        </a:extLst>
                      </p:cNvPr>
                      <p:cNvPicPr/>
                      <p:nvPr/>
                    </p:nvPicPr>
                    <p:blipFill>
                      <a:blip r:embed="rId11"/>
                      <a:stretch>
                        <a:fillRect/>
                      </a:stretch>
                    </p:blipFill>
                    <p:spPr>
                      <a:xfrm>
                        <a:off x="4679601" y="3977464"/>
                        <a:ext cx="3340855" cy="563939"/>
                      </a:xfrm>
                      <a:prstGeom prst="rect">
                        <a:avLst/>
                      </a:prstGeom>
                    </p:spPr>
                  </p:pic>
                </p:oleObj>
              </mc:Fallback>
            </mc:AlternateContent>
          </a:graphicData>
        </a:graphic>
      </p:graphicFrame>
      <p:sp>
        <p:nvSpPr>
          <p:cNvPr id="17" name="矩形 16">
            <a:extLst>
              <a:ext uri="{FF2B5EF4-FFF2-40B4-BE49-F238E27FC236}">
                <a16:creationId xmlns:a16="http://schemas.microsoft.com/office/drawing/2014/main" id="{54C7CB2A-66D3-D15E-D75C-3E8C96E56A52}"/>
              </a:ext>
            </a:extLst>
          </p:cNvPr>
          <p:cNvSpPr/>
          <p:nvPr/>
        </p:nvSpPr>
        <p:spPr>
          <a:xfrm>
            <a:off x="4158350" y="3590429"/>
            <a:ext cx="3611706" cy="400110"/>
          </a:xfrm>
          <a:prstGeom prst="rect">
            <a:avLst/>
          </a:prstGeom>
        </p:spPr>
        <p:txBody>
          <a:bodyPr wrap="square">
            <a:spAutoFit/>
          </a:bodyPr>
          <a:lstStyle/>
          <a:p>
            <a:pPr algn="ctr" fontAlgn="auto">
              <a:spcAft>
                <a:spcPts val="0"/>
              </a:spcAft>
            </a:pPr>
            <a:r>
              <a:rPr lang="zh-CN" altLang="en-US" sz="2000" b="1" dirty="0">
                <a:solidFill>
                  <a:srgbClr val="0000FF"/>
                </a:solidFill>
                <a:latin typeface="微软雅黑" panose="020B0503020204020204" pitchFamily="34" charset="-122"/>
                <a:ea typeface="微软雅黑" panose="020B0503020204020204" pitchFamily="34" charset="-122"/>
              </a:rPr>
              <a:t>坐标系旋转（消除交叉项）：</a:t>
            </a:r>
            <a:endParaRPr lang="zh-CN" sz="2000" b="1" dirty="0">
              <a:solidFill>
                <a:srgbClr val="0000FF"/>
              </a:solidFill>
              <a:latin typeface="微软雅黑" panose="020B0503020204020204" pitchFamily="34" charset="-122"/>
              <a:ea typeface="微软雅黑" panose="020B0503020204020204" pitchFamily="34" charset="-122"/>
            </a:endParaRPr>
          </a:p>
        </p:txBody>
      </p:sp>
      <p:graphicFrame>
        <p:nvGraphicFramePr>
          <p:cNvPr id="22" name="对象 21">
            <a:extLst>
              <a:ext uri="{FF2B5EF4-FFF2-40B4-BE49-F238E27FC236}">
                <a16:creationId xmlns:a16="http://schemas.microsoft.com/office/drawing/2014/main" id="{737183E7-D9A7-FC54-FAF6-E720DDDEF33B}"/>
              </a:ext>
            </a:extLst>
          </p:cNvPr>
          <p:cNvGraphicFramePr>
            <a:graphicFrameLocks noChangeAspect="1"/>
          </p:cNvGraphicFramePr>
          <p:nvPr>
            <p:extLst>
              <p:ext uri="{D42A27DB-BD31-4B8C-83A1-F6EECF244321}">
                <p14:modId xmlns:p14="http://schemas.microsoft.com/office/powerpoint/2010/main" val="880720993"/>
              </p:ext>
            </p:extLst>
          </p:nvPr>
        </p:nvGraphicFramePr>
        <p:xfrm>
          <a:off x="9390946" y="6049639"/>
          <a:ext cx="2598182" cy="336049"/>
        </p:xfrm>
        <a:graphic>
          <a:graphicData uri="http://schemas.openxmlformats.org/presentationml/2006/ole">
            <mc:AlternateContent xmlns:mc="http://schemas.openxmlformats.org/markup-compatibility/2006">
              <mc:Choice xmlns:v="urn:schemas-microsoft-com:vml" Requires="v">
                <p:oleObj name="AxMath" r:id="rId12" imgW="1829520" imgH="236520" progId="Equation.AxMath">
                  <p:embed/>
                </p:oleObj>
              </mc:Choice>
              <mc:Fallback>
                <p:oleObj name="AxMath" r:id="rId12" imgW="1829520" imgH="236520" progId="Equation.AxMath">
                  <p:embed/>
                  <p:pic>
                    <p:nvPicPr>
                      <p:cNvPr id="4" name="对象 3">
                        <a:extLst>
                          <a:ext uri="{FF2B5EF4-FFF2-40B4-BE49-F238E27FC236}">
                            <a16:creationId xmlns:a16="http://schemas.microsoft.com/office/drawing/2014/main" id="{9ACA9010-AFA9-BF2D-5177-B613C96C3B8F}"/>
                          </a:ext>
                        </a:extLst>
                      </p:cNvPr>
                      <p:cNvPicPr/>
                      <p:nvPr/>
                    </p:nvPicPr>
                    <p:blipFill>
                      <a:blip r:embed="rId13"/>
                      <a:stretch>
                        <a:fillRect/>
                      </a:stretch>
                    </p:blipFill>
                    <p:spPr>
                      <a:xfrm>
                        <a:off x="9390946" y="6049639"/>
                        <a:ext cx="2598182" cy="336049"/>
                      </a:xfrm>
                      <a:prstGeom prst="rect">
                        <a:avLst/>
                      </a:prstGeom>
                    </p:spPr>
                  </p:pic>
                </p:oleObj>
              </mc:Fallback>
            </mc:AlternateContent>
          </a:graphicData>
        </a:graphic>
      </p:graphicFrame>
      <p:graphicFrame>
        <p:nvGraphicFramePr>
          <p:cNvPr id="27" name="对象 26">
            <a:extLst>
              <a:ext uri="{FF2B5EF4-FFF2-40B4-BE49-F238E27FC236}">
                <a16:creationId xmlns:a16="http://schemas.microsoft.com/office/drawing/2014/main" id="{A94BF3B4-A504-58FF-20EB-77D7CB5CB9E4}"/>
              </a:ext>
            </a:extLst>
          </p:cNvPr>
          <p:cNvGraphicFramePr>
            <a:graphicFrameLocks noChangeAspect="1"/>
          </p:cNvGraphicFramePr>
          <p:nvPr>
            <p:extLst>
              <p:ext uri="{D42A27DB-BD31-4B8C-83A1-F6EECF244321}">
                <p14:modId xmlns:p14="http://schemas.microsoft.com/office/powerpoint/2010/main" val="4072619859"/>
              </p:ext>
            </p:extLst>
          </p:nvPr>
        </p:nvGraphicFramePr>
        <p:xfrm>
          <a:off x="4705135" y="4619180"/>
          <a:ext cx="3177119" cy="699998"/>
        </p:xfrm>
        <a:graphic>
          <a:graphicData uri="http://schemas.openxmlformats.org/presentationml/2006/ole">
            <mc:AlternateContent xmlns:mc="http://schemas.openxmlformats.org/markup-compatibility/2006">
              <mc:Choice xmlns:v="urn:schemas-microsoft-com:vml" Requires="v">
                <p:oleObj name="AxMath" r:id="rId14" imgW="2169720" imgH="477360" progId="Equation.AxMath">
                  <p:embed/>
                </p:oleObj>
              </mc:Choice>
              <mc:Fallback>
                <p:oleObj name="AxMath" r:id="rId14" imgW="2169720" imgH="477360" progId="Equation.AxMath">
                  <p:embed/>
                  <p:pic>
                    <p:nvPicPr>
                      <p:cNvPr id="0" name=""/>
                      <p:cNvPicPr/>
                      <p:nvPr/>
                    </p:nvPicPr>
                    <p:blipFill>
                      <a:blip r:embed="rId15"/>
                      <a:stretch>
                        <a:fillRect/>
                      </a:stretch>
                    </p:blipFill>
                    <p:spPr>
                      <a:xfrm>
                        <a:off x="4705135" y="4619180"/>
                        <a:ext cx="3177119" cy="699998"/>
                      </a:xfrm>
                      <a:prstGeom prst="rect">
                        <a:avLst/>
                      </a:prstGeom>
                    </p:spPr>
                  </p:pic>
                </p:oleObj>
              </mc:Fallback>
            </mc:AlternateContent>
          </a:graphicData>
        </a:graphic>
      </p:graphicFrame>
      <p:sp>
        <p:nvSpPr>
          <p:cNvPr id="28" name="箭头: 右 27">
            <a:extLst>
              <a:ext uri="{FF2B5EF4-FFF2-40B4-BE49-F238E27FC236}">
                <a16:creationId xmlns:a16="http://schemas.microsoft.com/office/drawing/2014/main" id="{281EF16B-8F2C-0334-3368-0F2823ABFB29}"/>
              </a:ext>
            </a:extLst>
          </p:cNvPr>
          <p:cNvSpPr/>
          <p:nvPr/>
        </p:nvSpPr>
        <p:spPr>
          <a:xfrm>
            <a:off x="8746824" y="5958925"/>
            <a:ext cx="561975" cy="46907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a:extLst>
              <a:ext uri="{FF2B5EF4-FFF2-40B4-BE49-F238E27FC236}">
                <a16:creationId xmlns:a16="http://schemas.microsoft.com/office/drawing/2014/main" id="{697F5ECE-D332-D2BB-0BCF-224825389798}"/>
              </a:ext>
            </a:extLst>
          </p:cNvPr>
          <p:cNvSpPr/>
          <p:nvPr/>
        </p:nvSpPr>
        <p:spPr>
          <a:xfrm>
            <a:off x="4158350" y="3553897"/>
            <a:ext cx="4383358" cy="3032248"/>
          </a:xfrm>
          <a:prstGeom prst="rect">
            <a:avLst/>
          </a:prstGeom>
          <a:noFill/>
          <a:ln w="38100">
            <a:solidFill>
              <a:srgbClr val="00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形 1" descr="困惑的脸轮廓 纯色填充">
            <a:extLst>
              <a:ext uri="{FF2B5EF4-FFF2-40B4-BE49-F238E27FC236}">
                <a16:creationId xmlns:a16="http://schemas.microsoft.com/office/drawing/2014/main" id="{E144687A-08CC-D77B-2D2B-96AAEADA7477}"/>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0" y="711200"/>
            <a:ext cx="571360" cy="571360"/>
          </a:xfrm>
          <a:prstGeom prst="rect">
            <a:avLst/>
          </a:prstGeom>
        </p:spPr>
      </p:pic>
      <p:graphicFrame>
        <p:nvGraphicFramePr>
          <p:cNvPr id="4" name="对象 3">
            <a:extLst>
              <a:ext uri="{FF2B5EF4-FFF2-40B4-BE49-F238E27FC236}">
                <a16:creationId xmlns:a16="http://schemas.microsoft.com/office/drawing/2014/main" id="{BCD9BD81-FF5E-8FEE-50CB-AC0172AA26CE}"/>
              </a:ext>
            </a:extLst>
          </p:cNvPr>
          <p:cNvGraphicFramePr>
            <a:graphicFrameLocks noChangeAspect="1"/>
          </p:cNvGraphicFramePr>
          <p:nvPr>
            <p:extLst>
              <p:ext uri="{D42A27DB-BD31-4B8C-83A1-F6EECF244321}">
                <p14:modId xmlns:p14="http://schemas.microsoft.com/office/powerpoint/2010/main" val="3218590198"/>
              </p:ext>
            </p:extLst>
          </p:nvPr>
        </p:nvGraphicFramePr>
        <p:xfrm>
          <a:off x="4699409" y="5365894"/>
          <a:ext cx="2698322" cy="631801"/>
        </p:xfrm>
        <a:graphic>
          <a:graphicData uri="http://schemas.openxmlformats.org/presentationml/2006/ole">
            <mc:AlternateContent xmlns:mc="http://schemas.openxmlformats.org/markup-compatibility/2006">
              <mc:Choice xmlns:v="urn:schemas-microsoft-com:vml" Requires="v">
                <p:oleObj name="AxMath" r:id="rId18" imgW="1953000" imgH="457200" progId="Equation.AxMath">
                  <p:embed/>
                </p:oleObj>
              </mc:Choice>
              <mc:Fallback>
                <p:oleObj name="AxMath" r:id="rId18" imgW="1953000" imgH="457200" progId="Equation.AxMath">
                  <p:embed/>
                  <p:pic>
                    <p:nvPicPr>
                      <p:cNvPr id="0" name=""/>
                      <p:cNvPicPr/>
                      <p:nvPr/>
                    </p:nvPicPr>
                    <p:blipFill>
                      <a:blip r:embed="rId19"/>
                      <a:stretch>
                        <a:fillRect/>
                      </a:stretch>
                    </p:blipFill>
                    <p:spPr>
                      <a:xfrm>
                        <a:off x="4699409" y="5365894"/>
                        <a:ext cx="2698322" cy="631801"/>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3BE743B9-7716-22A7-EB1F-D92686C205BE}"/>
              </a:ext>
            </a:extLst>
          </p:cNvPr>
          <p:cNvGraphicFramePr>
            <a:graphicFrameLocks noChangeAspect="1"/>
          </p:cNvGraphicFramePr>
          <p:nvPr>
            <p:extLst>
              <p:ext uri="{D42A27DB-BD31-4B8C-83A1-F6EECF244321}">
                <p14:modId xmlns:p14="http://schemas.microsoft.com/office/powerpoint/2010/main" val="282642206"/>
              </p:ext>
            </p:extLst>
          </p:nvPr>
        </p:nvGraphicFramePr>
        <p:xfrm>
          <a:off x="4705135" y="6002458"/>
          <a:ext cx="1819685" cy="533962"/>
        </p:xfrm>
        <a:graphic>
          <a:graphicData uri="http://schemas.openxmlformats.org/presentationml/2006/ole">
            <mc:AlternateContent xmlns:mc="http://schemas.openxmlformats.org/markup-compatibility/2006">
              <mc:Choice xmlns:v="urn:schemas-microsoft-com:vml" Requires="v">
                <p:oleObj name="AxMath" r:id="rId20" imgW="1233720" imgH="361800" progId="Equation.AxMath">
                  <p:embed/>
                </p:oleObj>
              </mc:Choice>
              <mc:Fallback>
                <p:oleObj name="AxMath" r:id="rId20" imgW="1233720" imgH="361800" progId="Equation.AxMath">
                  <p:embed/>
                  <p:pic>
                    <p:nvPicPr>
                      <p:cNvPr id="0" name=""/>
                      <p:cNvPicPr/>
                      <p:nvPr/>
                    </p:nvPicPr>
                    <p:blipFill>
                      <a:blip r:embed="rId21"/>
                      <a:stretch>
                        <a:fillRect/>
                      </a:stretch>
                    </p:blipFill>
                    <p:spPr>
                      <a:xfrm>
                        <a:off x="4705135" y="6002458"/>
                        <a:ext cx="1819685" cy="533962"/>
                      </a:xfrm>
                      <a:prstGeom prst="rect">
                        <a:avLst/>
                      </a:prstGeom>
                    </p:spPr>
                  </p:pic>
                </p:oleObj>
              </mc:Fallback>
            </mc:AlternateContent>
          </a:graphicData>
        </a:graphic>
      </p:graphicFrame>
      <p:sp>
        <p:nvSpPr>
          <p:cNvPr id="7" name="矩形 6">
            <a:extLst>
              <a:ext uri="{FF2B5EF4-FFF2-40B4-BE49-F238E27FC236}">
                <a16:creationId xmlns:a16="http://schemas.microsoft.com/office/drawing/2014/main" id="{77A898CE-8500-F474-D856-2C7B798FC72C}"/>
              </a:ext>
            </a:extLst>
          </p:cNvPr>
          <p:cNvSpPr/>
          <p:nvPr/>
        </p:nvSpPr>
        <p:spPr>
          <a:xfrm>
            <a:off x="6743879" y="6080696"/>
            <a:ext cx="1819685" cy="338554"/>
          </a:xfrm>
          <a:prstGeom prst="rect">
            <a:avLst/>
          </a:prstGeom>
        </p:spPr>
        <p:txBody>
          <a:bodyPr wrap="square">
            <a:spAutoFit/>
          </a:bodyPr>
          <a:lstStyle/>
          <a:p>
            <a:pPr algn="ctr" fontAlgn="auto">
              <a:spcAft>
                <a:spcPts val="0"/>
              </a:spcAft>
            </a:pPr>
            <a:r>
              <a:rPr lang="zh-CN" altLang="en-US" sz="1600" b="1" dirty="0">
                <a:solidFill>
                  <a:srgbClr val="0000FF"/>
                </a:solidFill>
                <a:latin typeface="微软雅黑" panose="020B0503020204020204" pitchFamily="34" charset="-122"/>
                <a:ea typeface="微软雅黑" panose="020B0503020204020204" pitchFamily="34" charset="-122"/>
              </a:rPr>
              <a:t>用于确定象限</a:t>
            </a:r>
            <a:endParaRPr lang="zh-CN" sz="1600" b="1" dirty="0">
              <a:solidFill>
                <a:srgbClr val="0000FF"/>
              </a:solidFill>
              <a:latin typeface="微软雅黑" panose="020B0503020204020204" pitchFamily="34" charset="-122"/>
              <a:ea typeface="微软雅黑" panose="020B0503020204020204" pitchFamily="34" charset="-122"/>
            </a:endParaRPr>
          </a:p>
        </p:txBody>
      </p:sp>
      <p:cxnSp>
        <p:nvCxnSpPr>
          <p:cNvPr id="9" name="直接箭头连接符 8">
            <a:extLst>
              <a:ext uri="{FF2B5EF4-FFF2-40B4-BE49-F238E27FC236}">
                <a16:creationId xmlns:a16="http://schemas.microsoft.com/office/drawing/2014/main" id="{6306A256-8B71-C42F-9758-E0C32B795C84}"/>
              </a:ext>
            </a:extLst>
          </p:cNvPr>
          <p:cNvCxnSpPr/>
          <p:nvPr/>
        </p:nvCxnSpPr>
        <p:spPr>
          <a:xfrm flipH="1">
            <a:off x="6538763" y="6269439"/>
            <a:ext cx="442164" cy="0"/>
          </a:xfrm>
          <a:prstGeom prst="straightConnector1">
            <a:avLst/>
          </a:prstGeom>
          <a:ln w="285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09005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500"/>
                                        <p:tgtEl>
                                          <p:spTgt spid="2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par>
                                <p:cTn id="17" presetID="10" presetClass="entr" presetSubtype="0" fill="hold" nodeType="with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500"/>
                                        <p:tgtEl>
                                          <p:spTgt spid="31"/>
                                        </p:tgtEl>
                                      </p:cBhvr>
                                    </p:animEffect>
                                  </p:childTnLst>
                                </p:cTn>
                              </p:par>
                              <p:par>
                                <p:cTn id="20" presetID="10"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par>
                                <p:cTn id="23" presetID="10" presetClass="entr" presetSubtype="0" fill="hold"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par>
                                <p:cTn id="26" presetID="10" presetClass="entr" presetSubtype="0" fill="hold"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28"/>
                                        </p:tgtEl>
                                        <p:attrNameLst>
                                          <p:attrName>style.visibility</p:attrName>
                                        </p:attrNameLst>
                                      </p:cBhvr>
                                      <p:to>
                                        <p:strVal val="visible"/>
                                      </p:to>
                                    </p:set>
                                    <p:animEffect transition="in" filter="fade">
                                      <p:cBhvr>
                                        <p:cTn id="36" dur="500"/>
                                        <p:tgtEl>
                                          <p:spTgt spid="28"/>
                                        </p:tgtEl>
                                      </p:cBhvr>
                                    </p:animEffect>
                                  </p:childTnLst>
                                </p:cTn>
                              </p:par>
                              <p:par>
                                <p:cTn id="37" presetID="10" presetClass="entr" presetSubtype="0" fill="hold" nodeType="with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fade">
                                      <p:cBhvr>
                                        <p:cTn id="39"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8" grpId="0" animBg="1"/>
      <p:bldP spid="29" grpId="0" animBg="1"/>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4586705"/>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碰撞概率计算：</a:t>
            </a:r>
          </a:p>
          <a:p>
            <a:pPr marL="800100" lvl="1"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积分</a:t>
            </a: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zh-CN" altLang="en-US"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级数形式</a:t>
            </a: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sym typeface="+mn-ea"/>
              </a:rPr>
              <a:t>Chan</a:t>
            </a:r>
            <a:r>
              <a:rPr lang="zh-CN" altLang="en-US" sz="2400" b="1" dirty="0">
                <a:latin typeface="微软雅黑" panose="020B0503020204020204" pitchFamily="34" charset="-122"/>
                <a:ea typeface="微软雅黑" panose="020B0503020204020204" pitchFamily="34" charset="-122"/>
                <a:sym typeface="+mn-ea"/>
              </a:rPr>
              <a:t>方法 </a:t>
            </a:r>
            <a:r>
              <a:rPr lang="en-US" altLang="zh-CN" sz="2000" b="1" dirty="0">
                <a:latin typeface="微软雅黑" panose="020B0503020204020204" pitchFamily="34" charset="-122"/>
                <a:ea typeface="微软雅黑" panose="020B0503020204020204" pitchFamily="34" charset="-122"/>
                <a:sym typeface="+mn-ea"/>
              </a:rPr>
              <a:t>(</a:t>
            </a:r>
            <a:r>
              <a:rPr lang="zh-CN" altLang="en-US" sz="2000" b="1"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通常截取到</a:t>
            </a:r>
            <a:r>
              <a:rPr lang="zh-CN" altLang="en-US" sz="2000" i="1"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000" i="1"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m </a:t>
            </a:r>
            <a:r>
              <a:rPr lang="en-US" altLang="zh-CN" sz="2000"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 10</a:t>
            </a:r>
            <a:r>
              <a:rPr lang="en-US" altLang="zh-CN" sz="2000" b="1" dirty="0">
                <a:latin typeface="微软雅黑" panose="020B0503020204020204" pitchFamily="34" charset="-122"/>
                <a:ea typeface="微软雅黑" panose="020B0503020204020204" pitchFamily="34" charset="-122"/>
                <a:sym typeface="+mn-ea"/>
              </a:rPr>
              <a:t>)</a:t>
            </a:r>
          </a:p>
          <a:p>
            <a:pPr marL="1257300" lvl="2"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白显宗方法 </a:t>
            </a:r>
            <a:r>
              <a:rPr lang="en-US" altLang="zh-CN" b="1" dirty="0">
                <a:solidFill>
                  <a:schemeClr val="tx1"/>
                </a:solidFill>
                <a:latin typeface="微软雅黑" panose="020B0503020204020204" pitchFamily="34" charset="-122"/>
                <a:ea typeface="微软雅黑" panose="020B0503020204020204" pitchFamily="34" charset="-122"/>
                <a:sym typeface="+mn-ea"/>
              </a:rPr>
              <a:t>(</a:t>
            </a:r>
            <a:r>
              <a:rPr lang="zh-CN" altLang="en-US" b="1" dirty="0">
                <a:latin typeface="微软雅黑" panose="020B0503020204020204" pitchFamily="34" charset="-122"/>
                <a:ea typeface="微软雅黑" panose="020B0503020204020204" pitchFamily="34" charset="-122"/>
                <a:sym typeface="+mn-ea"/>
              </a:rPr>
              <a:t>通常取前两项即可</a:t>
            </a:r>
            <a:r>
              <a:rPr lang="en-US" altLang="zh-CN" b="1" dirty="0">
                <a:latin typeface="微软雅黑" panose="020B0503020204020204" pitchFamily="34" charset="-122"/>
                <a:ea typeface="微软雅黑" panose="020B0503020204020204" pitchFamily="34" charset="-122"/>
                <a:sym typeface="+mn-ea"/>
              </a:rPr>
              <a:t>)</a:t>
            </a:r>
            <a:endParaRPr lang="zh-CN" altLang="en-US"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14</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graphicFrame>
        <p:nvGraphicFramePr>
          <p:cNvPr id="2" name="对象 1">
            <a:extLst>
              <a:ext uri="{FF2B5EF4-FFF2-40B4-BE49-F238E27FC236}">
                <a16:creationId xmlns:a16="http://schemas.microsoft.com/office/drawing/2014/main" id="{D3F2B486-3C56-F0A7-F696-5E57019A015F}"/>
              </a:ext>
            </a:extLst>
          </p:cNvPr>
          <p:cNvGraphicFramePr>
            <a:graphicFrameLocks noChangeAspect="1"/>
          </p:cNvGraphicFramePr>
          <p:nvPr>
            <p:extLst>
              <p:ext uri="{D42A27DB-BD31-4B8C-83A1-F6EECF244321}">
                <p14:modId xmlns:p14="http://schemas.microsoft.com/office/powerpoint/2010/main" val="2958753609"/>
              </p:ext>
            </p:extLst>
          </p:nvPr>
        </p:nvGraphicFramePr>
        <p:xfrm>
          <a:off x="2540227" y="1830618"/>
          <a:ext cx="8734425" cy="766763"/>
        </p:xfrm>
        <a:graphic>
          <a:graphicData uri="http://schemas.openxmlformats.org/presentationml/2006/ole">
            <mc:AlternateContent xmlns:mc="http://schemas.openxmlformats.org/markup-compatibility/2006">
              <mc:Choice xmlns:v="urn:schemas-microsoft-com:vml" Requires="v">
                <p:oleObj name="AxMath" r:id="rId2" imgW="4367520" imgH="383040" progId="Equation.AxMath">
                  <p:embed/>
                </p:oleObj>
              </mc:Choice>
              <mc:Fallback>
                <p:oleObj name="AxMath" r:id="rId2" imgW="4367520" imgH="383040" progId="Equation.AxMath">
                  <p:embed/>
                  <p:pic>
                    <p:nvPicPr>
                      <p:cNvPr id="10" name="对象 9">
                        <a:extLst>
                          <a:ext uri="{FF2B5EF4-FFF2-40B4-BE49-F238E27FC236}">
                            <a16:creationId xmlns:a16="http://schemas.microsoft.com/office/drawing/2014/main" id="{D6AD366A-AD4B-370C-9B54-456C1BEED728}"/>
                          </a:ext>
                        </a:extLst>
                      </p:cNvPr>
                      <p:cNvPicPr/>
                      <p:nvPr/>
                    </p:nvPicPr>
                    <p:blipFill>
                      <a:blip r:embed="rId3"/>
                      <a:stretch>
                        <a:fillRect/>
                      </a:stretch>
                    </p:blipFill>
                    <p:spPr>
                      <a:xfrm>
                        <a:off x="2540227" y="1830618"/>
                        <a:ext cx="8734425" cy="766763"/>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4C2DE971-922F-F92A-8526-2D346D0E5BFA}"/>
              </a:ext>
            </a:extLst>
          </p:cNvPr>
          <p:cNvGraphicFramePr>
            <a:graphicFrameLocks noChangeAspect="1"/>
          </p:cNvGraphicFramePr>
          <p:nvPr>
            <p:extLst>
              <p:ext uri="{D42A27DB-BD31-4B8C-83A1-F6EECF244321}">
                <p14:modId xmlns:p14="http://schemas.microsoft.com/office/powerpoint/2010/main" val="1125494506"/>
              </p:ext>
            </p:extLst>
          </p:nvPr>
        </p:nvGraphicFramePr>
        <p:xfrm>
          <a:off x="2391001" y="2749549"/>
          <a:ext cx="9032875" cy="755650"/>
        </p:xfrm>
        <a:graphic>
          <a:graphicData uri="http://schemas.openxmlformats.org/presentationml/2006/ole">
            <mc:AlternateContent xmlns:mc="http://schemas.openxmlformats.org/markup-compatibility/2006">
              <mc:Choice xmlns:v="urn:schemas-microsoft-com:vml" Requires="v">
                <p:oleObj name="AxMath" r:id="rId4" imgW="4516560" imgH="377280" progId="Equation.AxMath">
                  <p:embed/>
                </p:oleObj>
              </mc:Choice>
              <mc:Fallback>
                <p:oleObj name="AxMath" r:id="rId4" imgW="4516560" imgH="377280" progId="Equation.AxMath">
                  <p:embed/>
                  <p:pic>
                    <p:nvPicPr>
                      <p:cNvPr id="2" name="对象 1">
                        <a:extLst>
                          <a:ext uri="{FF2B5EF4-FFF2-40B4-BE49-F238E27FC236}">
                            <a16:creationId xmlns:a16="http://schemas.microsoft.com/office/drawing/2014/main" id="{D3F2B486-3C56-F0A7-F696-5E57019A015F}"/>
                          </a:ext>
                        </a:extLst>
                      </p:cNvPr>
                      <p:cNvPicPr/>
                      <p:nvPr/>
                    </p:nvPicPr>
                    <p:blipFill>
                      <a:blip r:embed="rId5"/>
                      <a:stretch>
                        <a:fillRect/>
                      </a:stretch>
                    </p:blipFill>
                    <p:spPr>
                      <a:xfrm>
                        <a:off x="2391001" y="2749549"/>
                        <a:ext cx="9032875" cy="755650"/>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79A1F8D0-4085-9A58-8DB4-8CE1E3B8BFDE}"/>
              </a:ext>
            </a:extLst>
          </p:cNvPr>
          <p:cNvGraphicFramePr>
            <a:graphicFrameLocks noChangeAspect="1"/>
          </p:cNvGraphicFramePr>
          <p:nvPr>
            <p:extLst>
              <p:ext uri="{D42A27DB-BD31-4B8C-83A1-F6EECF244321}">
                <p14:modId xmlns:p14="http://schemas.microsoft.com/office/powerpoint/2010/main" val="1330118181"/>
              </p:ext>
            </p:extLst>
          </p:nvPr>
        </p:nvGraphicFramePr>
        <p:xfrm>
          <a:off x="1990561" y="5689856"/>
          <a:ext cx="1263650" cy="806450"/>
        </p:xfrm>
        <a:graphic>
          <a:graphicData uri="http://schemas.openxmlformats.org/presentationml/2006/ole">
            <mc:AlternateContent xmlns:mc="http://schemas.openxmlformats.org/markup-compatibility/2006">
              <mc:Choice xmlns:v="urn:schemas-microsoft-com:vml" Requires="v">
                <p:oleObj name="AxMath" r:id="rId6" imgW="632520" imgH="403560" progId="Equation.AxMath">
                  <p:embed/>
                </p:oleObj>
              </mc:Choice>
              <mc:Fallback>
                <p:oleObj name="AxMath" r:id="rId6" imgW="632520" imgH="403560" progId="Equation.AxMath">
                  <p:embed/>
                  <p:pic>
                    <p:nvPicPr>
                      <p:cNvPr id="0" name=""/>
                      <p:cNvPicPr/>
                      <p:nvPr/>
                    </p:nvPicPr>
                    <p:blipFill>
                      <a:blip r:embed="rId7"/>
                      <a:stretch>
                        <a:fillRect/>
                      </a:stretch>
                    </p:blipFill>
                    <p:spPr>
                      <a:xfrm>
                        <a:off x="1990561" y="5689856"/>
                        <a:ext cx="1263650" cy="806450"/>
                      </a:xfrm>
                      <a:prstGeom prst="rect">
                        <a:avLst/>
                      </a:prstGeom>
                    </p:spPr>
                  </p:pic>
                </p:oleObj>
              </mc:Fallback>
            </mc:AlternateContent>
          </a:graphicData>
        </a:graphic>
      </p:graphicFrame>
      <p:graphicFrame>
        <p:nvGraphicFramePr>
          <p:cNvPr id="9" name="对象 8">
            <a:extLst>
              <a:ext uri="{FF2B5EF4-FFF2-40B4-BE49-F238E27FC236}">
                <a16:creationId xmlns:a16="http://schemas.microsoft.com/office/drawing/2014/main" id="{A83B6870-E0CA-1BF5-3414-2EC9348218C0}"/>
              </a:ext>
            </a:extLst>
          </p:cNvPr>
          <p:cNvGraphicFramePr>
            <a:graphicFrameLocks noChangeAspect="1"/>
          </p:cNvGraphicFramePr>
          <p:nvPr>
            <p:extLst>
              <p:ext uri="{D42A27DB-BD31-4B8C-83A1-F6EECF244321}">
                <p14:modId xmlns:p14="http://schemas.microsoft.com/office/powerpoint/2010/main" val="1607640317"/>
              </p:ext>
            </p:extLst>
          </p:nvPr>
        </p:nvGraphicFramePr>
        <p:xfrm>
          <a:off x="8477825" y="5830921"/>
          <a:ext cx="2581275" cy="698500"/>
        </p:xfrm>
        <a:graphic>
          <a:graphicData uri="http://schemas.openxmlformats.org/presentationml/2006/ole">
            <mc:AlternateContent xmlns:mc="http://schemas.openxmlformats.org/markup-compatibility/2006">
              <mc:Choice xmlns:v="urn:schemas-microsoft-com:vml" Requires="v">
                <p:oleObj name="AxMath" r:id="rId8" imgW="1290960" imgH="349920" progId="Equation.AxMath">
                  <p:embed/>
                </p:oleObj>
              </mc:Choice>
              <mc:Fallback>
                <p:oleObj name="AxMath" r:id="rId8" imgW="1290960" imgH="349920" progId="Equation.AxMath">
                  <p:embed/>
                  <p:pic>
                    <p:nvPicPr>
                      <p:cNvPr id="0" name=""/>
                      <p:cNvPicPr/>
                      <p:nvPr/>
                    </p:nvPicPr>
                    <p:blipFill>
                      <a:blip r:embed="rId9"/>
                      <a:stretch>
                        <a:fillRect/>
                      </a:stretch>
                    </p:blipFill>
                    <p:spPr>
                      <a:xfrm>
                        <a:off x="8477825" y="5830921"/>
                        <a:ext cx="2581275" cy="698500"/>
                      </a:xfrm>
                      <a:prstGeom prst="rect">
                        <a:avLst/>
                      </a:prstGeom>
                    </p:spPr>
                  </p:pic>
                </p:oleObj>
              </mc:Fallback>
            </mc:AlternateContent>
          </a:graphicData>
        </a:graphic>
      </p:graphicFrame>
      <p:graphicFrame>
        <p:nvGraphicFramePr>
          <p:cNvPr id="10" name="对象 9">
            <a:extLst>
              <a:ext uri="{FF2B5EF4-FFF2-40B4-BE49-F238E27FC236}">
                <a16:creationId xmlns:a16="http://schemas.microsoft.com/office/drawing/2014/main" id="{C04EE74A-274A-AD9B-E0F2-078E603D7334}"/>
              </a:ext>
            </a:extLst>
          </p:cNvPr>
          <p:cNvGraphicFramePr>
            <a:graphicFrameLocks noChangeAspect="1"/>
          </p:cNvGraphicFramePr>
          <p:nvPr>
            <p:extLst>
              <p:ext uri="{D42A27DB-BD31-4B8C-83A1-F6EECF244321}">
                <p14:modId xmlns:p14="http://schemas.microsoft.com/office/powerpoint/2010/main" val="3597115415"/>
              </p:ext>
            </p:extLst>
          </p:nvPr>
        </p:nvGraphicFramePr>
        <p:xfrm>
          <a:off x="3709481" y="5512590"/>
          <a:ext cx="4048125" cy="1098550"/>
        </p:xfrm>
        <a:graphic>
          <a:graphicData uri="http://schemas.openxmlformats.org/presentationml/2006/ole">
            <mc:AlternateContent xmlns:mc="http://schemas.openxmlformats.org/markup-compatibility/2006">
              <mc:Choice xmlns:v="urn:schemas-microsoft-com:vml" Requires="v">
                <p:oleObj name="AxMath" r:id="rId10" imgW="2023560" imgH="549360" progId="Equation.AxMath">
                  <p:embed/>
                </p:oleObj>
              </mc:Choice>
              <mc:Fallback>
                <p:oleObj name="AxMath" r:id="rId10" imgW="2023560" imgH="549360" progId="Equation.AxMath">
                  <p:embed/>
                  <p:pic>
                    <p:nvPicPr>
                      <p:cNvPr id="0" name=""/>
                      <p:cNvPicPr/>
                      <p:nvPr/>
                    </p:nvPicPr>
                    <p:blipFill>
                      <a:blip r:embed="rId11"/>
                      <a:stretch>
                        <a:fillRect/>
                      </a:stretch>
                    </p:blipFill>
                    <p:spPr>
                      <a:xfrm>
                        <a:off x="3709481" y="5512590"/>
                        <a:ext cx="4048125" cy="1098550"/>
                      </a:xfrm>
                      <a:prstGeom prst="rect">
                        <a:avLst/>
                      </a:prstGeom>
                    </p:spPr>
                  </p:pic>
                </p:oleObj>
              </mc:Fallback>
            </mc:AlternateContent>
          </a:graphicData>
        </a:graphic>
      </p:graphicFrame>
      <p:graphicFrame>
        <p:nvGraphicFramePr>
          <p:cNvPr id="12" name="对象 11">
            <a:extLst>
              <a:ext uri="{FF2B5EF4-FFF2-40B4-BE49-F238E27FC236}">
                <a16:creationId xmlns:a16="http://schemas.microsoft.com/office/drawing/2014/main" id="{BB8F4423-7E8C-AEC0-B7BC-5E06CDBA73D5}"/>
              </a:ext>
            </a:extLst>
          </p:cNvPr>
          <p:cNvGraphicFramePr>
            <a:graphicFrameLocks noChangeAspect="1"/>
          </p:cNvGraphicFramePr>
          <p:nvPr>
            <p:extLst>
              <p:ext uri="{D42A27DB-BD31-4B8C-83A1-F6EECF244321}">
                <p14:modId xmlns:p14="http://schemas.microsoft.com/office/powerpoint/2010/main" val="3095852223"/>
              </p:ext>
            </p:extLst>
          </p:nvPr>
        </p:nvGraphicFramePr>
        <p:xfrm>
          <a:off x="3442955" y="4332578"/>
          <a:ext cx="3524250" cy="822325"/>
        </p:xfrm>
        <a:graphic>
          <a:graphicData uri="http://schemas.openxmlformats.org/presentationml/2006/ole">
            <mc:AlternateContent xmlns:mc="http://schemas.openxmlformats.org/markup-compatibility/2006">
              <mc:Choice xmlns:v="urn:schemas-microsoft-com:vml" Requires="v">
                <p:oleObj name="AxMath" r:id="rId12" imgW="1761480" imgH="411120" progId="Equation.AxMath">
                  <p:embed/>
                </p:oleObj>
              </mc:Choice>
              <mc:Fallback>
                <p:oleObj name="AxMath" r:id="rId12" imgW="1761480" imgH="411120" progId="Equation.AxMath">
                  <p:embed/>
                  <p:pic>
                    <p:nvPicPr>
                      <p:cNvPr id="8" name="对象 7">
                        <a:extLst>
                          <a:ext uri="{FF2B5EF4-FFF2-40B4-BE49-F238E27FC236}">
                            <a16:creationId xmlns:a16="http://schemas.microsoft.com/office/drawing/2014/main" id="{79A1F8D0-4085-9A58-8DB4-8CE1E3B8BFDE}"/>
                          </a:ext>
                        </a:extLst>
                      </p:cNvPr>
                      <p:cNvPicPr/>
                      <p:nvPr/>
                    </p:nvPicPr>
                    <p:blipFill>
                      <a:blip r:embed="rId13"/>
                      <a:stretch>
                        <a:fillRect/>
                      </a:stretch>
                    </p:blipFill>
                    <p:spPr>
                      <a:xfrm>
                        <a:off x="3442955" y="4332578"/>
                        <a:ext cx="3524250" cy="822325"/>
                      </a:xfrm>
                      <a:prstGeom prst="rect">
                        <a:avLst/>
                      </a:prstGeom>
                    </p:spPr>
                  </p:pic>
                </p:oleObj>
              </mc:Fallback>
            </mc:AlternateContent>
          </a:graphicData>
        </a:graphic>
      </p:graphicFrame>
      <p:graphicFrame>
        <p:nvGraphicFramePr>
          <p:cNvPr id="13" name="对象 12">
            <a:extLst>
              <a:ext uri="{FF2B5EF4-FFF2-40B4-BE49-F238E27FC236}">
                <a16:creationId xmlns:a16="http://schemas.microsoft.com/office/drawing/2014/main" id="{612B9410-3ED4-CB8F-6A9F-DA5BAD8C2E7A}"/>
              </a:ext>
            </a:extLst>
          </p:cNvPr>
          <p:cNvGraphicFramePr>
            <a:graphicFrameLocks noChangeAspect="1"/>
          </p:cNvGraphicFramePr>
          <p:nvPr>
            <p:extLst>
              <p:ext uri="{D42A27DB-BD31-4B8C-83A1-F6EECF244321}">
                <p14:modId xmlns:p14="http://schemas.microsoft.com/office/powerpoint/2010/main" val="2945253806"/>
              </p:ext>
            </p:extLst>
          </p:nvPr>
        </p:nvGraphicFramePr>
        <p:xfrm>
          <a:off x="7757606" y="4367614"/>
          <a:ext cx="3178175" cy="704850"/>
        </p:xfrm>
        <a:graphic>
          <a:graphicData uri="http://schemas.openxmlformats.org/presentationml/2006/ole">
            <mc:AlternateContent xmlns:mc="http://schemas.openxmlformats.org/markup-compatibility/2006">
              <mc:Choice xmlns:v="urn:schemas-microsoft-com:vml" Requires="v">
                <p:oleObj name="AxMath" r:id="rId14" imgW="1589760" imgH="352800" progId="Equation.AxMath">
                  <p:embed/>
                </p:oleObj>
              </mc:Choice>
              <mc:Fallback>
                <p:oleObj name="AxMath" r:id="rId14" imgW="1589760" imgH="352800" progId="Equation.AxMath">
                  <p:embed/>
                  <p:pic>
                    <p:nvPicPr>
                      <p:cNvPr id="9" name="对象 8">
                        <a:extLst>
                          <a:ext uri="{FF2B5EF4-FFF2-40B4-BE49-F238E27FC236}">
                            <a16:creationId xmlns:a16="http://schemas.microsoft.com/office/drawing/2014/main" id="{A83B6870-E0CA-1BF5-3414-2EC9348218C0}"/>
                          </a:ext>
                        </a:extLst>
                      </p:cNvPr>
                      <p:cNvPicPr/>
                      <p:nvPr/>
                    </p:nvPicPr>
                    <p:blipFill>
                      <a:blip r:embed="rId15"/>
                      <a:stretch>
                        <a:fillRect/>
                      </a:stretch>
                    </p:blipFill>
                    <p:spPr>
                      <a:xfrm>
                        <a:off x="7757606" y="4367614"/>
                        <a:ext cx="3178175" cy="704850"/>
                      </a:xfrm>
                      <a:prstGeom prst="rect">
                        <a:avLst/>
                      </a:prstGeom>
                    </p:spPr>
                  </p:pic>
                </p:oleObj>
              </mc:Fallback>
            </mc:AlternateContent>
          </a:graphicData>
        </a:graphic>
      </p:graphicFrame>
      <p:sp>
        <p:nvSpPr>
          <p:cNvPr id="15" name="矩形 14">
            <a:extLst>
              <a:ext uri="{FF2B5EF4-FFF2-40B4-BE49-F238E27FC236}">
                <a16:creationId xmlns:a16="http://schemas.microsoft.com/office/drawing/2014/main" id="{F8366448-FAAF-F18D-D6A2-681C9809A31E}"/>
              </a:ext>
            </a:extLst>
          </p:cNvPr>
          <p:cNvSpPr/>
          <p:nvPr/>
        </p:nvSpPr>
        <p:spPr>
          <a:xfrm>
            <a:off x="5803121" y="5164428"/>
            <a:ext cx="4300598" cy="584775"/>
          </a:xfrm>
          <a:prstGeom prst="rect">
            <a:avLst/>
          </a:prstGeom>
        </p:spPr>
        <p:txBody>
          <a:bodyPr wrap="square">
            <a:spAutoFit/>
          </a:bodyPr>
          <a:lstStyle/>
          <a:p>
            <a:pPr algn="ctr" fontAlgn="auto">
              <a:spcAft>
                <a:spcPts val="0"/>
              </a:spcAft>
            </a:pPr>
            <a:r>
              <a:rPr lang="zh-CN" altLang="en-US" sz="1600" b="1" dirty="0">
                <a:latin typeface="微软雅黑" panose="020B0503020204020204" pitchFamily="34" charset="-122"/>
                <a:ea typeface="微软雅黑" panose="020B0503020204020204" pitchFamily="34" charset="-122"/>
              </a:rPr>
              <a:t>将 </a:t>
            </a:r>
            <a:r>
              <a:rPr lang="en-US" altLang="zh-CN" sz="1600" b="1" dirty="0">
                <a:latin typeface="微软雅黑" panose="020B0503020204020204" pitchFamily="34" charset="-122"/>
                <a:ea typeface="微软雅黑" panose="020B0503020204020204" pitchFamily="34" charset="-122"/>
              </a:rPr>
              <a:t>2 </a:t>
            </a:r>
            <a:r>
              <a:rPr lang="zh-CN" altLang="en-US" sz="1600" b="1" dirty="0">
                <a:latin typeface="微软雅黑" panose="020B0503020204020204" pitchFamily="34" charset="-122"/>
                <a:ea typeface="微软雅黑" panose="020B0503020204020204" pitchFamily="34" charset="-122"/>
              </a:rPr>
              <a:t>维不等方差概率密度函数在圆域内的积分转化为等方差概率密度函数在椭圆内的积分</a:t>
            </a:r>
            <a:endParaRPr lang="zh-CN" sz="1600" b="1" dirty="0">
              <a:latin typeface="微软雅黑" panose="020B0503020204020204" pitchFamily="34" charset="-122"/>
              <a:ea typeface="微软雅黑" panose="020B0503020204020204" pitchFamily="34" charset="-122"/>
            </a:endParaRPr>
          </a:p>
        </p:txBody>
      </p:sp>
      <p:pic>
        <p:nvPicPr>
          <p:cNvPr id="4" name="图形 3" descr="紧张的脸轮廓 纯色填充">
            <a:extLst>
              <a:ext uri="{FF2B5EF4-FFF2-40B4-BE49-F238E27FC236}">
                <a16:creationId xmlns:a16="http://schemas.microsoft.com/office/drawing/2014/main" id="{BBBE9A51-4B9E-979F-6502-4B52E3509A7A}"/>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0" y="711200"/>
            <a:ext cx="571360" cy="571360"/>
          </a:xfrm>
          <a:prstGeom prst="rect">
            <a:avLst/>
          </a:prstGeom>
        </p:spPr>
      </p:pic>
      <p:graphicFrame>
        <p:nvGraphicFramePr>
          <p:cNvPr id="11" name="对象 10">
            <a:extLst>
              <a:ext uri="{FF2B5EF4-FFF2-40B4-BE49-F238E27FC236}">
                <a16:creationId xmlns:a16="http://schemas.microsoft.com/office/drawing/2014/main" id="{357FA10F-C658-1630-0138-A30319B486D2}"/>
              </a:ext>
            </a:extLst>
          </p:cNvPr>
          <p:cNvGraphicFramePr>
            <a:graphicFrameLocks noChangeAspect="1"/>
          </p:cNvGraphicFramePr>
          <p:nvPr>
            <p:extLst>
              <p:ext uri="{D42A27DB-BD31-4B8C-83A1-F6EECF244321}">
                <p14:modId xmlns:p14="http://schemas.microsoft.com/office/powerpoint/2010/main" val="3431011813"/>
              </p:ext>
            </p:extLst>
          </p:nvPr>
        </p:nvGraphicFramePr>
        <p:xfrm>
          <a:off x="8372592" y="1001876"/>
          <a:ext cx="3282000" cy="424494"/>
        </p:xfrm>
        <a:graphic>
          <a:graphicData uri="http://schemas.openxmlformats.org/presentationml/2006/ole">
            <mc:AlternateContent xmlns:mc="http://schemas.openxmlformats.org/markup-compatibility/2006">
              <mc:Choice xmlns:v="urn:schemas-microsoft-com:vml" Requires="v">
                <p:oleObj name="AxMath" r:id="rId18" imgW="1829520" imgH="236520" progId="Equation.AxMath">
                  <p:embed/>
                </p:oleObj>
              </mc:Choice>
              <mc:Fallback>
                <p:oleObj name="AxMath" r:id="rId18" imgW="1829520" imgH="236520" progId="Equation.AxMath">
                  <p:embed/>
                  <p:pic>
                    <p:nvPicPr>
                      <p:cNvPr id="22" name="对象 21">
                        <a:extLst>
                          <a:ext uri="{FF2B5EF4-FFF2-40B4-BE49-F238E27FC236}">
                            <a16:creationId xmlns:a16="http://schemas.microsoft.com/office/drawing/2014/main" id="{737183E7-D9A7-FC54-FAF6-E720DDDEF33B}"/>
                          </a:ext>
                        </a:extLst>
                      </p:cNvPr>
                      <p:cNvPicPr/>
                      <p:nvPr/>
                    </p:nvPicPr>
                    <p:blipFill>
                      <a:blip r:embed="rId19"/>
                      <a:stretch>
                        <a:fillRect/>
                      </a:stretch>
                    </p:blipFill>
                    <p:spPr>
                      <a:xfrm>
                        <a:off x="8372592" y="1001876"/>
                        <a:ext cx="3282000" cy="424494"/>
                      </a:xfrm>
                      <a:prstGeom prst="rect">
                        <a:avLst/>
                      </a:prstGeom>
                      <a:ln>
                        <a:solidFill>
                          <a:srgbClr val="0000FF"/>
                        </a:solidFill>
                      </a:ln>
                    </p:spPr>
                  </p:pic>
                </p:oleObj>
              </mc:Fallback>
            </mc:AlternateContent>
          </a:graphicData>
        </a:graphic>
      </p:graphicFrame>
    </p:spTree>
    <p:extLst>
      <p:ext uri="{BB962C8B-B14F-4D97-AF65-F5344CB8AC3E}">
        <p14:creationId xmlns:p14="http://schemas.microsoft.com/office/powerpoint/2010/main" val="384363260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2797048"/>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最大碰撞概率</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随着位置误差的增大，碰撞概率值</a:t>
            </a:r>
            <a:r>
              <a:rPr lang="zh-CN" altLang="en-US" sz="2000" b="1" dirty="0">
                <a:solidFill>
                  <a:srgbClr val="0000FF"/>
                </a:solidFill>
                <a:latin typeface="微软雅黑" panose="020B0503020204020204" pitchFamily="34" charset="-122"/>
                <a:ea typeface="微软雅黑" panose="020B0503020204020204" pitchFamily="34" charset="-122"/>
                <a:sym typeface="+mn-ea"/>
              </a:rPr>
              <a:t>先增大然后减小</a:t>
            </a:r>
            <a:r>
              <a:rPr lang="zh-CN" altLang="en-US" sz="2000" b="1" dirty="0">
                <a:solidFill>
                  <a:schemeClr val="tx1"/>
                </a:solidFill>
                <a:latin typeface="微软雅黑" panose="020B0503020204020204" pitchFamily="34" charset="-122"/>
                <a:ea typeface="微软雅黑" panose="020B0503020204020204" pitchFamily="34" charset="-122"/>
                <a:sym typeface="+mn-ea"/>
              </a:rPr>
              <a:t>，在某处达到最大值</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15</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pic>
        <p:nvPicPr>
          <p:cNvPr id="4" name="图片 3" descr="Pc-sigmau曲线图（5：1：1）">
            <a:extLst>
              <a:ext uri="{FF2B5EF4-FFF2-40B4-BE49-F238E27FC236}">
                <a16:creationId xmlns:a16="http://schemas.microsoft.com/office/drawing/2014/main" id="{7416BFF1-D9FD-7957-4392-1A7B247B70D2}"/>
              </a:ext>
            </a:extLst>
          </p:cNvPr>
          <p:cNvPicPr>
            <a:picLocks noChangeAspect="1"/>
          </p:cNvPicPr>
          <p:nvPr/>
        </p:nvPicPr>
        <p:blipFill>
          <a:blip r:embed="rId2"/>
          <a:stretch>
            <a:fillRect/>
          </a:stretch>
        </p:blipFill>
        <p:spPr>
          <a:xfrm>
            <a:off x="4534183" y="2368486"/>
            <a:ext cx="5167214" cy="3644776"/>
          </a:xfrm>
          <a:prstGeom prst="rect">
            <a:avLst/>
          </a:prstGeom>
          <a:noFill/>
          <a:ln>
            <a:noFill/>
          </a:ln>
        </p:spPr>
      </p:pic>
      <p:sp>
        <p:nvSpPr>
          <p:cNvPr id="6" name="矩形 5">
            <a:extLst>
              <a:ext uri="{FF2B5EF4-FFF2-40B4-BE49-F238E27FC236}">
                <a16:creationId xmlns:a16="http://schemas.microsoft.com/office/drawing/2014/main" id="{21A43805-9201-6C5F-A99F-B85AF7B6BA0D}"/>
              </a:ext>
            </a:extLst>
          </p:cNvPr>
          <p:cNvSpPr/>
          <p:nvPr/>
        </p:nvSpPr>
        <p:spPr>
          <a:xfrm>
            <a:off x="497656" y="3249341"/>
            <a:ext cx="4462582" cy="2192395"/>
          </a:xfrm>
          <a:prstGeom prst="rect">
            <a:avLst/>
          </a:prstGeom>
        </p:spPr>
        <p:txBody>
          <a:bodyPr wrap="square">
            <a:spAutoFit/>
          </a:bodyPr>
          <a:lstStyle/>
          <a:p>
            <a:pPr marL="342900" indent="-342900" fontAlgn="auto">
              <a:lnSpc>
                <a:spcPct val="150000"/>
              </a:lnSpc>
              <a:spcBef>
                <a:spcPts val="1200"/>
              </a:spcBef>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位置误差越小 目标轨道的精度越高 </a:t>
            </a:r>
            <a:endParaRPr lang="en-US" altLang="zh-CN" sz="2000" b="1" dirty="0">
              <a:solidFill>
                <a:srgbClr val="0000FF"/>
              </a:solidFill>
              <a:latin typeface="微软雅黑" panose="020B0503020204020204" pitchFamily="34" charset="-122"/>
              <a:ea typeface="微软雅黑" panose="020B0503020204020204" pitchFamily="34" charset="-122"/>
            </a:endParaRPr>
          </a:p>
          <a:p>
            <a:pPr marL="342900" indent="-342900" fontAlgn="auto">
              <a:lnSpc>
                <a:spcPct val="150000"/>
              </a:lnSpc>
              <a:spcBef>
                <a:spcPts val="1200"/>
              </a:spcBef>
              <a:spcAft>
                <a:spcPts val="0"/>
              </a:spcAft>
              <a:buFont typeface="Wingdings" panose="05000000000000000000" pitchFamily="2" charset="2"/>
              <a:buChar char="Ø"/>
            </a:pPr>
            <a:r>
              <a:rPr lang="zh-CN" altLang="en-US" sz="2000" b="1" dirty="0">
                <a:latin typeface="微软雅黑" panose="020B0503020204020204" pitchFamily="34" charset="-122"/>
                <a:ea typeface="微软雅黑" panose="020B0503020204020204" pitchFamily="34" charset="-122"/>
              </a:rPr>
              <a:t>对尺寸大小一定而</a:t>
            </a:r>
            <a:r>
              <a:rPr lang="zh-CN" altLang="en-US" sz="2000" b="1" dirty="0">
                <a:solidFill>
                  <a:srgbClr val="0000FF"/>
                </a:solidFill>
                <a:latin typeface="微软雅黑" panose="020B0503020204020204" pitchFamily="34" charset="-122"/>
                <a:ea typeface="微软雅黑" panose="020B0503020204020204" pitchFamily="34" charset="-122"/>
              </a:rPr>
              <a:t>相对距离较大</a:t>
            </a:r>
            <a:r>
              <a:rPr lang="zh-CN" altLang="en-US" sz="2000" b="1" dirty="0">
                <a:latin typeface="微软雅黑" panose="020B0503020204020204" pitchFamily="34" charset="-122"/>
                <a:ea typeface="微软雅黑" panose="020B0503020204020204" pitchFamily="34" charset="-122"/>
              </a:rPr>
              <a:t>的交会事件发生</a:t>
            </a:r>
            <a:r>
              <a:rPr lang="zh-CN" altLang="en-US" sz="2000" b="1" dirty="0">
                <a:solidFill>
                  <a:srgbClr val="0000FF"/>
                </a:solidFill>
                <a:latin typeface="微软雅黑" panose="020B0503020204020204" pitchFamily="34" charset="-122"/>
                <a:ea typeface="微软雅黑" panose="020B0503020204020204" pitchFamily="34" charset="-122"/>
              </a:rPr>
              <a:t>碰撞的可能性越小</a:t>
            </a:r>
            <a:endParaRPr lang="en-US" altLang="zh-CN" sz="2000" b="1" dirty="0">
              <a:solidFill>
                <a:srgbClr val="0000FF"/>
              </a:solidFill>
              <a:latin typeface="微软雅黑" panose="020B0503020204020204" pitchFamily="34" charset="-122"/>
              <a:ea typeface="微软雅黑" panose="020B0503020204020204" pitchFamily="34" charset="-122"/>
            </a:endParaRPr>
          </a:p>
          <a:p>
            <a:pPr marL="342900" indent="-342900" fontAlgn="auto">
              <a:lnSpc>
                <a:spcPct val="150000"/>
              </a:lnSpc>
              <a:spcBef>
                <a:spcPts val="1200"/>
              </a:spcBef>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随着位置误差增大 碰撞危险增大</a:t>
            </a:r>
            <a:endParaRPr lang="zh-CN" sz="2000" b="1" dirty="0">
              <a:solidFill>
                <a:srgbClr val="0000FF"/>
              </a:solidFill>
              <a:latin typeface="微软雅黑" panose="020B0503020204020204" pitchFamily="34" charset="-122"/>
              <a:ea typeface="微软雅黑" panose="020B0503020204020204" pitchFamily="34" charset="-122"/>
            </a:endParaRPr>
          </a:p>
        </p:txBody>
      </p:sp>
      <p:sp>
        <p:nvSpPr>
          <p:cNvPr id="7" name="矩形 6">
            <a:extLst>
              <a:ext uri="{FF2B5EF4-FFF2-40B4-BE49-F238E27FC236}">
                <a16:creationId xmlns:a16="http://schemas.microsoft.com/office/drawing/2014/main" id="{E5DBA85C-E8EF-F289-F1D7-1D62C980E441}"/>
              </a:ext>
            </a:extLst>
          </p:cNvPr>
          <p:cNvSpPr/>
          <p:nvPr/>
        </p:nvSpPr>
        <p:spPr>
          <a:xfrm>
            <a:off x="6757851" y="5883864"/>
            <a:ext cx="5292231" cy="707886"/>
          </a:xfrm>
          <a:prstGeom prst="rect">
            <a:avLst/>
          </a:prstGeom>
        </p:spPr>
        <p:txBody>
          <a:bodyPr wrap="square">
            <a:spAutoFit/>
          </a:bodyPr>
          <a:lstStyle/>
          <a:p>
            <a:pPr marL="342900" indent="-342900" fontAlgn="auto">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由误差增大引起的“概率衰减”</a:t>
            </a:r>
            <a:endParaRPr lang="en-US" altLang="zh-CN" sz="2000" b="1" dirty="0">
              <a:solidFill>
                <a:srgbClr val="0000FF"/>
              </a:solidFill>
              <a:latin typeface="微软雅黑" panose="020B0503020204020204" pitchFamily="34" charset="-122"/>
              <a:ea typeface="微软雅黑" panose="020B0503020204020204" pitchFamily="34" charset="-122"/>
            </a:endParaRPr>
          </a:p>
          <a:p>
            <a:pPr marL="342900" indent="-342900" fontAlgn="auto">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说明</a:t>
            </a:r>
            <a:r>
              <a:rPr lang="zh-CN" altLang="en-US" sz="2000" b="1" strike="dblStrike" dirty="0">
                <a:solidFill>
                  <a:srgbClr val="FF0000"/>
                </a:solidFill>
                <a:latin typeface="微软雅黑" panose="020B0503020204020204" pitchFamily="34" charset="-122"/>
                <a:ea typeface="微软雅黑" panose="020B0503020204020204" pitchFamily="34" charset="-122"/>
              </a:rPr>
              <a:t> 碰撞危险减小 </a:t>
            </a:r>
            <a:r>
              <a:rPr lang="zh-CN" altLang="en-US" sz="2000" b="1" dirty="0">
                <a:solidFill>
                  <a:srgbClr val="0000FF"/>
                </a:solidFill>
                <a:latin typeface="微软雅黑" panose="020B0503020204020204" pitchFamily="34" charset="-122"/>
                <a:ea typeface="微软雅黑" panose="020B0503020204020204" pitchFamily="34" charset="-122"/>
              </a:rPr>
              <a:t>对此次交会认识不足</a:t>
            </a:r>
            <a:endParaRPr lang="zh-CN" sz="2000" b="1" dirty="0">
              <a:solidFill>
                <a:srgbClr val="0000FF"/>
              </a:solidFill>
              <a:latin typeface="微软雅黑" panose="020B0503020204020204" pitchFamily="34" charset="-122"/>
              <a:ea typeface="微软雅黑" panose="020B0503020204020204" pitchFamily="34" charset="-122"/>
            </a:endParaRPr>
          </a:p>
        </p:txBody>
      </p:sp>
      <p:pic>
        <p:nvPicPr>
          <p:cNvPr id="2" name="图形 1" descr="困惑的脸轮廓 纯色填充">
            <a:extLst>
              <a:ext uri="{FF2B5EF4-FFF2-40B4-BE49-F238E27FC236}">
                <a16:creationId xmlns:a16="http://schemas.microsoft.com/office/drawing/2014/main" id="{085628DC-D887-27DF-81FA-AB3C2BA7CFA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295085429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659370"/>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最大碰撞概率近似表达</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考虑</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取</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极大值处</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当                             有</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16</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graphicFrame>
        <p:nvGraphicFramePr>
          <p:cNvPr id="8" name="对象 7">
            <a:extLst>
              <a:ext uri="{FF2B5EF4-FFF2-40B4-BE49-F238E27FC236}">
                <a16:creationId xmlns:a16="http://schemas.microsoft.com/office/drawing/2014/main" id="{B0ED9675-5C61-A877-62AB-000FDAB9219D}"/>
              </a:ext>
            </a:extLst>
          </p:cNvPr>
          <p:cNvGraphicFramePr>
            <a:graphicFrameLocks noChangeAspect="1"/>
          </p:cNvGraphicFramePr>
          <p:nvPr>
            <p:extLst>
              <p:ext uri="{D42A27DB-BD31-4B8C-83A1-F6EECF244321}">
                <p14:modId xmlns:p14="http://schemas.microsoft.com/office/powerpoint/2010/main" val="899734667"/>
              </p:ext>
            </p:extLst>
          </p:nvPr>
        </p:nvGraphicFramePr>
        <p:xfrm>
          <a:off x="2271347" y="1710847"/>
          <a:ext cx="4635500" cy="698500"/>
        </p:xfrm>
        <a:graphic>
          <a:graphicData uri="http://schemas.openxmlformats.org/presentationml/2006/ole">
            <mc:AlternateContent xmlns:mc="http://schemas.openxmlformats.org/markup-compatibility/2006">
              <mc:Choice xmlns:v="urn:schemas-microsoft-com:vml" Requires="v">
                <p:oleObj name="AxMath" r:id="rId2" imgW="2317680" imgH="349920" progId="Equation.AxMath">
                  <p:embed/>
                </p:oleObj>
              </mc:Choice>
              <mc:Fallback>
                <p:oleObj name="AxMath" r:id="rId2" imgW="2317680" imgH="349920" progId="Equation.AxMath">
                  <p:embed/>
                  <p:pic>
                    <p:nvPicPr>
                      <p:cNvPr id="10" name="对象 9">
                        <a:extLst>
                          <a:ext uri="{FF2B5EF4-FFF2-40B4-BE49-F238E27FC236}">
                            <a16:creationId xmlns:a16="http://schemas.microsoft.com/office/drawing/2014/main" id="{C04EE74A-274A-AD9B-E0F2-078E603D7334}"/>
                          </a:ext>
                        </a:extLst>
                      </p:cNvPr>
                      <p:cNvPicPr/>
                      <p:nvPr/>
                    </p:nvPicPr>
                    <p:blipFill>
                      <a:blip r:embed="rId3"/>
                      <a:stretch>
                        <a:fillRect/>
                      </a:stretch>
                    </p:blipFill>
                    <p:spPr>
                      <a:xfrm>
                        <a:off x="2271347" y="1710847"/>
                        <a:ext cx="4635500" cy="698500"/>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5E0A71E2-10D1-A4D4-66ED-38BC071736DD}"/>
              </a:ext>
            </a:extLst>
          </p:cNvPr>
          <p:cNvGraphicFramePr>
            <a:graphicFrameLocks noChangeAspect="1"/>
          </p:cNvGraphicFramePr>
          <p:nvPr>
            <p:extLst>
              <p:ext uri="{D42A27DB-BD31-4B8C-83A1-F6EECF244321}">
                <p14:modId xmlns:p14="http://schemas.microsoft.com/office/powerpoint/2010/main" val="3646510910"/>
              </p:ext>
            </p:extLst>
          </p:nvPr>
        </p:nvGraphicFramePr>
        <p:xfrm>
          <a:off x="2744422" y="2999787"/>
          <a:ext cx="4324350" cy="698500"/>
        </p:xfrm>
        <a:graphic>
          <a:graphicData uri="http://schemas.openxmlformats.org/presentationml/2006/ole">
            <mc:AlternateContent xmlns:mc="http://schemas.openxmlformats.org/markup-compatibility/2006">
              <mc:Choice xmlns:v="urn:schemas-microsoft-com:vml" Requires="v">
                <p:oleObj name="AxMath" r:id="rId4" imgW="2162160" imgH="349920" progId="Equation.AxMath">
                  <p:embed/>
                </p:oleObj>
              </mc:Choice>
              <mc:Fallback>
                <p:oleObj name="AxMath" r:id="rId4" imgW="2162160" imgH="349920" progId="Equation.AxMath">
                  <p:embed/>
                  <p:pic>
                    <p:nvPicPr>
                      <p:cNvPr id="8" name="对象 7">
                        <a:extLst>
                          <a:ext uri="{FF2B5EF4-FFF2-40B4-BE49-F238E27FC236}">
                            <a16:creationId xmlns:a16="http://schemas.microsoft.com/office/drawing/2014/main" id="{B0ED9675-5C61-A877-62AB-000FDAB9219D}"/>
                          </a:ext>
                        </a:extLst>
                      </p:cNvPr>
                      <p:cNvPicPr/>
                      <p:nvPr/>
                    </p:nvPicPr>
                    <p:blipFill>
                      <a:blip r:embed="rId5"/>
                      <a:stretch>
                        <a:fillRect/>
                      </a:stretch>
                    </p:blipFill>
                    <p:spPr>
                      <a:xfrm>
                        <a:off x="2744422" y="2999787"/>
                        <a:ext cx="4324350" cy="698500"/>
                      </a:xfrm>
                      <a:prstGeom prst="rect">
                        <a:avLst/>
                      </a:prstGeom>
                    </p:spPr>
                  </p:pic>
                </p:oleObj>
              </mc:Fallback>
            </mc:AlternateContent>
          </a:graphicData>
        </a:graphic>
      </p:graphicFrame>
      <p:graphicFrame>
        <p:nvGraphicFramePr>
          <p:cNvPr id="15" name="对象 14">
            <a:extLst>
              <a:ext uri="{FF2B5EF4-FFF2-40B4-BE49-F238E27FC236}">
                <a16:creationId xmlns:a16="http://schemas.microsoft.com/office/drawing/2014/main" id="{F3076A55-04B5-4616-77AE-BC68630FEBE0}"/>
              </a:ext>
            </a:extLst>
          </p:cNvPr>
          <p:cNvGraphicFramePr>
            <a:graphicFrameLocks noChangeAspect="1"/>
          </p:cNvGraphicFramePr>
          <p:nvPr>
            <p:extLst>
              <p:ext uri="{D42A27DB-BD31-4B8C-83A1-F6EECF244321}">
                <p14:modId xmlns:p14="http://schemas.microsoft.com/office/powerpoint/2010/main" val="916437981"/>
              </p:ext>
            </p:extLst>
          </p:nvPr>
        </p:nvGraphicFramePr>
        <p:xfrm>
          <a:off x="1924905" y="2404118"/>
          <a:ext cx="1273175" cy="438150"/>
        </p:xfrm>
        <a:graphic>
          <a:graphicData uri="http://schemas.openxmlformats.org/presentationml/2006/ole">
            <mc:AlternateContent xmlns:mc="http://schemas.openxmlformats.org/markup-compatibility/2006">
              <mc:Choice xmlns:v="urn:schemas-microsoft-com:vml" Requires="v">
                <p:oleObj name="AxMath" r:id="rId6" imgW="636120" imgH="219600" progId="Equation.AxMath">
                  <p:embed/>
                </p:oleObj>
              </mc:Choice>
              <mc:Fallback>
                <p:oleObj name="AxMath" r:id="rId6" imgW="636120" imgH="219600" progId="Equation.AxMath">
                  <p:embed/>
                  <p:pic>
                    <p:nvPicPr>
                      <p:cNvPr id="0" name=""/>
                      <p:cNvPicPr/>
                      <p:nvPr/>
                    </p:nvPicPr>
                    <p:blipFill>
                      <a:blip r:embed="rId7"/>
                      <a:stretch>
                        <a:fillRect/>
                      </a:stretch>
                    </p:blipFill>
                    <p:spPr>
                      <a:xfrm>
                        <a:off x="1924905" y="2404118"/>
                        <a:ext cx="1273175" cy="438150"/>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3A424B0E-D911-07BF-2C86-58364A18CFE2}"/>
              </a:ext>
            </a:extLst>
          </p:cNvPr>
          <p:cNvGraphicFramePr>
            <a:graphicFrameLocks noChangeAspect="1"/>
          </p:cNvGraphicFramePr>
          <p:nvPr>
            <p:extLst>
              <p:ext uri="{D42A27DB-BD31-4B8C-83A1-F6EECF244321}">
                <p14:modId xmlns:p14="http://schemas.microsoft.com/office/powerpoint/2010/main" val="3058107371"/>
              </p:ext>
            </p:extLst>
          </p:nvPr>
        </p:nvGraphicFramePr>
        <p:xfrm>
          <a:off x="1805842" y="3932565"/>
          <a:ext cx="2225675" cy="965200"/>
        </p:xfrm>
        <a:graphic>
          <a:graphicData uri="http://schemas.openxmlformats.org/presentationml/2006/ole">
            <mc:AlternateContent xmlns:mc="http://schemas.openxmlformats.org/markup-compatibility/2006">
              <mc:Choice xmlns:v="urn:schemas-microsoft-com:vml" Requires="v">
                <p:oleObj name="AxMath" r:id="rId8" imgW="1112760" imgH="482040" progId="Equation.AxMath">
                  <p:embed/>
                </p:oleObj>
              </mc:Choice>
              <mc:Fallback>
                <p:oleObj name="AxMath" r:id="rId8" imgW="1112760" imgH="482040" progId="Equation.AxMath">
                  <p:embed/>
                  <p:pic>
                    <p:nvPicPr>
                      <p:cNvPr id="0" name=""/>
                      <p:cNvPicPr/>
                      <p:nvPr/>
                    </p:nvPicPr>
                    <p:blipFill>
                      <a:blip r:embed="rId9"/>
                      <a:stretch>
                        <a:fillRect/>
                      </a:stretch>
                    </p:blipFill>
                    <p:spPr>
                      <a:xfrm>
                        <a:off x="1805842" y="3932565"/>
                        <a:ext cx="2225675" cy="965200"/>
                      </a:xfrm>
                      <a:prstGeom prst="rect">
                        <a:avLst/>
                      </a:prstGeom>
                    </p:spPr>
                  </p:pic>
                </p:oleObj>
              </mc:Fallback>
            </mc:AlternateContent>
          </a:graphicData>
        </a:graphic>
      </p:graphicFrame>
      <p:pic>
        <p:nvPicPr>
          <p:cNvPr id="17" name="图形 16" descr="紧张的脸轮廓 纯色填充">
            <a:extLst>
              <a:ext uri="{FF2B5EF4-FFF2-40B4-BE49-F238E27FC236}">
                <a16:creationId xmlns:a16="http://schemas.microsoft.com/office/drawing/2014/main" id="{F491B28D-685C-6B9F-D472-A1B806BAF617}"/>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0" y="711200"/>
            <a:ext cx="571360" cy="571360"/>
          </a:xfrm>
          <a:prstGeom prst="rect">
            <a:avLst/>
          </a:prstGeom>
        </p:spPr>
      </p:pic>
      <p:graphicFrame>
        <p:nvGraphicFramePr>
          <p:cNvPr id="18" name="对象 17">
            <a:extLst>
              <a:ext uri="{FF2B5EF4-FFF2-40B4-BE49-F238E27FC236}">
                <a16:creationId xmlns:a16="http://schemas.microsoft.com/office/drawing/2014/main" id="{71B9DF82-507F-6286-58F7-C9CEB30BA0DF}"/>
              </a:ext>
            </a:extLst>
          </p:cNvPr>
          <p:cNvGraphicFramePr>
            <a:graphicFrameLocks noChangeAspect="1"/>
          </p:cNvGraphicFramePr>
          <p:nvPr>
            <p:extLst>
              <p:ext uri="{D42A27DB-BD31-4B8C-83A1-F6EECF244321}">
                <p14:modId xmlns:p14="http://schemas.microsoft.com/office/powerpoint/2010/main" val="2927955876"/>
              </p:ext>
            </p:extLst>
          </p:nvPr>
        </p:nvGraphicFramePr>
        <p:xfrm>
          <a:off x="4766627" y="3933127"/>
          <a:ext cx="3702050" cy="711200"/>
        </p:xfrm>
        <a:graphic>
          <a:graphicData uri="http://schemas.openxmlformats.org/presentationml/2006/ole">
            <mc:AlternateContent xmlns:mc="http://schemas.openxmlformats.org/markup-compatibility/2006">
              <mc:Choice xmlns:v="urn:schemas-microsoft-com:vml" Requires="v">
                <p:oleObj name="AxMath" r:id="rId12" imgW="1850760" imgH="356040" progId="Equation.AxMath">
                  <p:embed/>
                </p:oleObj>
              </mc:Choice>
              <mc:Fallback>
                <p:oleObj name="AxMath" r:id="rId12" imgW="1850760" imgH="356040" progId="Equation.AxMath">
                  <p:embed/>
                  <p:pic>
                    <p:nvPicPr>
                      <p:cNvPr id="0" name=""/>
                      <p:cNvPicPr/>
                      <p:nvPr/>
                    </p:nvPicPr>
                    <p:blipFill>
                      <a:blip r:embed="rId13"/>
                      <a:stretch>
                        <a:fillRect/>
                      </a:stretch>
                    </p:blipFill>
                    <p:spPr>
                      <a:xfrm>
                        <a:off x="4766627" y="3933127"/>
                        <a:ext cx="3702050" cy="711200"/>
                      </a:xfrm>
                      <a:prstGeom prst="rect">
                        <a:avLst/>
                      </a:prstGeom>
                    </p:spPr>
                  </p:pic>
                </p:oleObj>
              </mc:Fallback>
            </mc:AlternateContent>
          </a:graphicData>
        </a:graphic>
      </p:graphicFrame>
      <p:sp>
        <p:nvSpPr>
          <p:cNvPr id="19" name="矩形 18">
            <a:extLst>
              <a:ext uri="{FF2B5EF4-FFF2-40B4-BE49-F238E27FC236}">
                <a16:creationId xmlns:a16="http://schemas.microsoft.com/office/drawing/2014/main" id="{A89C57E0-FF26-D7EE-8B49-89EBF1D894FA}"/>
              </a:ext>
            </a:extLst>
          </p:cNvPr>
          <p:cNvSpPr/>
          <p:nvPr/>
        </p:nvSpPr>
        <p:spPr>
          <a:xfrm>
            <a:off x="5166489" y="4778869"/>
            <a:ext cx="1819685" cy="646331"/>
          </a:xfrm>
          <a:prstGeom prst="rect">
            <a:avLst/>
          </a:prstGeom>
        </p:spPr>
        <p:txBody>
          <a:bodyPr wrap="square">
            <a:spAutoFit/>
          </a:bodyPr>
          <a:lstStyle/>
          <a:p>
            <a:pPr algn="ctr" fontAlgn="auto">
              <a:spcAft>
                <a:spcPts val="0"/>
              </a:spcAft>
            </a:pPr>
            <a:r>
              <a:rPr lang="zh-CN" altLang="en-US" b="1" dirty="0">
                <a:solidFill>
                  <a:srgbClr val="0000FF"/>
                </a:solidFill>
                <a:latin typeface="微软雅黑" panose="020B0503020204020204" pitchFamily="34" charset="-122"/>
                <a:ea typeface="微软雅黑" panose="020B0503020204020204" pitchFamily="34" charset="-122"/>
              </a:rPr>
              <a:t>近似值，可用于快速判断</a:t>
            </a:r>
            <a:endParaRPr lang="zh-CN" b="1" dirty="0">
              <a:solidFill>
                <a:srgbClr val="0000F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1186073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2416880"/>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最大碰撞概率关系</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固定误差椭球长短轴比值</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17</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pic>
        <p:nvPicPr>
          <p:cNvPr id="2" name="图片 1" descr="Graph1">
            <a:extLst>
              <a:ext uri="{FF2B5EF4-FFF2-40B4-BE49-F238E27FC236}">
                <a16:creationId xmlns:a16="http://schemas.microsoft.com/office/drawing/2014/main" id="{32CC1B14-A7A1-73B0-68CF-C12DDA706FEE}"/>
              </a:ext>
            </a:extLst>
          </p:cNvPr>
          <p:cNvPicPr>
            <a:picLocks noChangeAspect="1"/>
          </p:cNvPicPr>
          <p:nvPr/>
        </p:nvPicPr>
        <p:blipFill rotWithShape="1">
          <a:blip r:embed="rId2"/>
          <a:srcRect l="8790" t="7870" r="11556" b="7336"/>
          <a:stretch/>
        </p:blipFill>
        <p:spPr>
          <a:xfrm>
            <a:off x="1722903" y="2870016"/>
            <a:ext cx="4462582" cy="3687830"/>
          </a:xfrm>
          <a:prstGeom prst="rect">
            <a:avLst/>
          </a:prstGeom>
          <a:noFill/>
          <a:ln>
            <a:noFill/>
          </a:ln>
        </p:spPr>
      </p:pic>
      <p:sp>
        <p:nvSpPr>
          <p:cNvPr id="4" name="矩形 3">
            <a:extLst>
              <a:ext uri="{FF2B5EF4-FFF2-40B4-BE49-F238E27FC236}">
                <a16:creationId xmlns:a16="http://schemas.microsoft.com/office/drawing/2014/main" id="{A967F762-5A07-43B3-01F3-BC9B3BEF14DA}"/>
              </a:ext>
            </a:extLst>
          </p:cNvPr>
          <p:cNvSpPr/>
          <p:nvPr/>
        </p:nvSpPr>
        <p:spPr>
          <a:xfrm>
            <a:off x="22129" y="3019631"/>
            <a:ext cx="3401547" cy="954107"/>
          </a:xfrm>
          <a:prstGeom prst="rect">
            <a:avLst/>
          </a:prstGeom>
        </p:spPr>
        <p:txBody>
          <a:bodyPr wrap="square">
            <a:spAutoFit/>
          </a:bodyPr>
          <a:lstStyle/>
          <a:p>
            <a:pPr marL="342900" indent="-342900" fontAlgn="auto">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联合球体半径相同：</a:t>
            </a:r>
            <a:r>
              <a:rPr lang="zh-CN" altLang="en-US" b="1" dirty="0">
                <a:solidFill>
                  <a:srgbClr val="0000FF"/>
                </a:solidFill>
                <a:latin typeface="微软雅黑" panose="020B0503020204020204" pitchFamily="34" charset="-122"/>
                <a:ea typeface="微软雅黑" panose="020B0503020204020204" pitchFamily="34" charset="-122"/>
              </a:rPr>
              <a:t>最大碰撞概率的连线在对数坐标系中近似为直线</a:t>
            </a:r>
            <a:endParaRPr lang="en-US" altLang="zh-CN" sz="2000" b="1" dirty="0">
              <a:solidFill>
                <a:srgbClr val="0000FF"/>
              </a:solidFill>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E7A1A05E-0AF2-9E4A-76B0-CD671EFEC0C6}"/>
              </a:ext>
            </a:extLst>
          </p:cNvPr>
          <p:cNvPicPr>
            <a:picLocks noChangeAspect="1"/>
          </p:cNvPicPr>
          <p:nvPr/>
        </p:nvPicPr>
        <p:blipFill>
          <a:blip r:embed="rId3"/>
          <a:stretch>
            <a:fillRect/>
          </a:stretch>
        </p:blipFill>
        <p:spPr>
          <a:xfrm>
            <a:off x="6839771" y="2845241"/>
            <a:ext cx="4715533" cy="3791479"/>
          </a:xfrm>
          <a:prstGeom prst="rect">
            <a:avLst/>
          </a:prstGeom>
        </p:spPr>
      </p:pic>
      <p:graphicFrame>
        <p:nvGraphicFramePr>
          <p:cNvPr id="9" name="表格 9">
            <a:extLst>
              <a:ext uri="{FF2B5EF4-FFF2-40B4-BE49-F238E27FC236}">
                <a16:creationId xmlns:a16="http://schemas.microsoft.com/office/drawing/2014/main" id="{5DFD9769-A493-0652-A3E4-01CC67D78D2A}"/>
              </a:ext>
            </a:extLst>
          </p:cNvPr>
          <p:cNvGraphicFramePr>
            <a:graphicFrameLocks noGrp="1"/>
          </p:cNvGraphicFramePr>
          <p:nvPr>
            <p:extLst>
              <p:ext uri="{D42A27DB-BD31-4B8C-83A1-F6EECF244321}">
                <p14:modId xmlns:p14="http://schemas.microsoft.com/office/powerpoint/2010/main" val="4065147903"/>
              </p:ext>
            </p:extLst>
          </p:nvPr>
        </p:nvGraphicFramePr>
        <p:xfrm>
          <a:off x="6363994" y="1082258"/>
          <a:ext cx="5507065" cy="1320800"/>
        </p:xfrm>
        <a:graphic>
          <a:graphicData uri="http://schemas.openxmlformats.org/drawingml/2006/table">
            <a:tbl>
              <a:tblPr firstRow="1" bandRow="1">
                <a:tableStyleId>{616DA210-FB5B-4158-B5E0-FEB733F419BA}</a:tableStyleId>
              </a:tblPr>
              <a:tblGrid>
                <a:gridCol w="906299">
                  <a:extLst>
                    <a:ext uri="{9D8B030D-6E8A-4147-A177-3AD203B41FA5}">
                      <a16:colId xmlns:a16="http://schemas.microsoft.com/office/drawing/2014/main" val="1454504453"/>
                    </a:ext>
                  </a:extLst>
                </a:gridCol>
                <a:gridCol w="1167732">
                  <a:extLst>
                    <a:ext uri="{9D8B030D-6E8A-4147-A177-3AD203B41FA5}">
                      <a16:colId xmlns:a16="http://schemas.microsoft.com/office/drawing/2014/main" val="2594104801"/>
                    </a:ext>
                  </a:extLst>
                </a:gridCol>
                <a:gridCol w="1049779">
                  <a:extLst>
                    <a:ext uri="{9D8B030D-6E8A-4147-A177-3AD203B41FA5}">
                      <a16:colId xmlns:a16="http://schemas.microsoft.com/office/drawing/2014/main" val="2797651257"/>
                    </a:ext>
                  </a:extLst>
                </a:gridCol>
                <a:gridCol w="1108755">
                  <a:extLst>
                    <a:ext uri="{9D8B030D-6E8A-4147-A177-3AD203B41FA5}">
                      <a16:colId xmlns:a16="http://schemas.microsoft.com/office/drawing/2014/main" val="3154610175"/>
                    </a:ext>
                  </a:extLst>
                </a:gridCol>
                <a:gridCol w="1274500">
                  <a:extLst>
                    <a:ext uri="{9D8B030D-6E8A-4147-A177-3AD203B41FA5}">
                      <a16:colId xmlns:a16="http://schemas.microsoft.com/office/drawing/2014/main" val="310853001"/>
                    </a:ext>
                  </a:extLst>
                </a:gridCol>
              </a:tblGrid>
              <a:tr h="370840">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最大碰撞概率</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R w="12700" cap="flat" cmpd="sng" algn="ctr">
                      <a:noFill/>
                      <a:prstDash val="solid"/>
                      <a:round/>
                      <a:headEnd type="none" w="med" len="med"/>
                      <a:tailEnd type="none" w="med" len="med"/>
                    </a:lnR>
                    <a:noFill/>
                  </a:tcPr>
                </a:tc>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交会距离</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位置误差</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联合球体半径</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mpd="sng">
                      <a:noFill/>
                    </a:lnR>
                    <a:noFill/>
                  </a:tcPr>
                </a:tc>
                <a:tc>
                  <a:txBody>
                    <a:bodyPr/>
                    <a:lstStyle/>
                    <a:p>
                      <a:pPr algn="ctr"/>
                      <a:r>
                        <a:rPr lang="zh-CN" altLang="en-US" sz="16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结论</a:t>
                      </a:r>
                    </a:p>
                  </a:txBody>
                  <a:tcPr anchor="ctr">
                    <a:lnL w="12700" cap="flat" cmpd="sng" algn="ctr">
                      <a:noFill/>
                      <a:prstDash val="solid"/>
                      <a:round/>
                      <a:headEnd type="none" w="med" len="med"/>
                      <a:tailEnd type="none" w="med" len="med"/>
                    </a:lnL>
                    <a:noFill/>
                  </a:tcPr>
                </a:tc>
                <a:extLst>
                  <a:ext uri="{0D108BD9-81ED-4DB2-BD59-A6C34878D82A}">
                    <a16:rowId xmlns:a16="http://schemas.microsoft.com/office/drawing/2014/main" val="29936288"/>
                  </a:ext>
                </a:extLst>
              </a:tr>
              <a:tr h="370840">
                <a:tc>
                  <a:txBody>
                    <a:bodyPr/>
                    <a:lstStyle/>
                    <a:p>
                      <a:pPr algn="ctr"/>
                      <a:endParaRPr lang="zh-CN" altLang="en-US" dirty="0">
                        <a:latin typeface="Times New Roman" panose="02020603050405020304" pitchFamily="18" charset="0"/>
                        <a:cs typeface="Times New Roman" panose="02020603050405020304" pitchFamily="18" charset="0"/>
                      </a:endParaRPr>
                    </a:p>
                  </a:txBody>
                  <a:tcPr anchor="ctr">
                    <a:lnR w="12700" cap="flat" cmpd="sng" algn="ctr">
                      <a:noFill/>
                      <a:prstDash val="solid"/>
                      <a:round/>
                      <a:headEnd type="none" w="med" len="med"/>
                      <a:tailEnd type="none" w="med" len="med"/>
                    </a:lnR>
                    <a:noFill/>
                  </a:tcPr>
                </a:tc>
                <a:tc>
                  <a:txBody>
                    <a:bodyPr/>
                    <a:lstStyle/>
                    <a:p>
                      <a:pPr algn="ctr"/>
                      <a:r>
                        <a:rPr lang="en-US" altLang="zh-CN" dirty="0">
                          <a:latin typeface="Times New Roman" panose="02020603050405020304" pitchFamily="18" charset="0"/>
                          <a:cs typeface="Times New Roman" panose="02020603050405020304" pitchFamily="18" charset="0"/>
                        </a:rPr>
                        <a:t>2000 m</a:t>
                      </a: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en-GB" altLang="zh-CN" dirty="0">
                          <a:solidFill>
                            <a:srgbClr val="FF0000"/>
                          </a:solidFill>
                          <a:latin typeface="Times New Roman" panose="02020603050405020304" pitchFamily="18" charset="0"/>
                          <a:cs typeface="Times New Roman" panose="02020603050405020304" pitchFamily="18" charset="0"/>
                        </a:rPr>
                        <a:t>&gt;1 km</a:t>
                      </a:r>
                      <a:endParaRPr lang="zh-CN" altLang="en-US" dirty="0">
                        <a:solidFill>
                          <a:srgbClr val="FF0000"/>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en-US" altLang="zh-CN" dirty="0">
                          <a:latin typeface="Times New Roman" panose="02020603050405020304" pitchFamily="18" charset="0"/>
                          <a:cs typeface="Times New Roman" panose="02020603050405020304" pitchFamily="18" charset="0"/>
                        </a:rPr>
                        <a:t>100 m</a:t>
                      </a: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mpd="sng">
                      <a:noFill/>
                    </a:lnR>
                    <a:noFill/>
                  </a:tcPr>
                </a:tc>
                <a:tc>
                  <a:txBody>
                    <a:bodyPr/>
                    <a:lstStyle/>
                    <a:p>
                      <a:pPr algn="ctr"/>
                      <a:r>
                        <a:rPr lang="zh-CN" altLang="en-US" sz="1600" b="1" dirty="0">
                          <a:latin typeface="微软雅黑" panose="020B0503020204020204" pitchFamily="34" charset="-122"/>
                          <a:ea typeface="微软雅黑" panose="020B0503020204020204" pitchFamily="34" charset="-122"/>
                          <a:cs typeface="Times New Roman" panose="02020603050405020304" pitchFamily="18" charset="0"/>
                        </a:rPr>
                        <a:t>无效概率</a:t>
                      </a:r>
                    </a:p>
                  </a:txBody>
                  <a:tcPr anchor="ctr">
                    <a:lnL w="12700" cap="flat" cmpd="sng" algn="ctr">
                      <a:noFill/>
                      <a:prstDash val="solid"/>
                      <a:round/>
                      <a:headEnd type="none" w="med" len="med"/>
                      <a:tailEnd type="none" w="med" len="med"/>
                    </a:lnL>
                    <a:noFill/>
                  </a:tcPr>
                </a:tc>
                <a:extLst>
                  <a:ext uri="{0D108BD9-81ED-4DB2-BD59-A6C34878D82A}">
                    <a16:rowId xmlns:a16="http://schemas.microsoft.com/office/drawing/2014/main" val="2743761169"/>
                  </a:ext>
                </a:extLst>
              </a:tr>
              <a:tr h="370840">
                <a:tc>
                  <a:txBody>
                    <a:bodyPr/>
                    <a:lstStyle/>
                    <a:p>
                      <a:pPr algn="ctr"/>
                      <a:r>
                        <a:rPr lang="en-US" altLang="zh-CN" dirty="0">
                          <a:latin typeface="Times New Roman" panose="02020603050405020304" pitchFamily="18" charset="0"/>
                          <a:cs typeface="Times New Roman" panose="02020603050405020304" pitchFamily="18" charset="0"/>
                        </a:rPr>
                        <a:t>&gt;10</a:t>
                      </a:r>
                      <a:r>
                        <a:rPr lang="en-US" altLang="zh-CN" baseline="30000" dirty="0">
                          <a:latin typeface="Times New Roman" panose="02020603050405020304" pitchFamily="18" charset="0"/>
                          <a:cs typeface="Times New Roman" panose="02020603050405020304" pitchFamily="18" charset="0"/>
                        </a:rPr>
                        <a:t>−4</a:t>
                      </a:r>
                      <a:endParaRPr lang="zh-CN" altLang="en-US" baseline="30000" dirty="0">
                        <a:latin typeface="Times New Roman" panose="02020603050405020304" pitchFamily="18" charset="0"/>
                        <a:cs typeface="Times New Roman" panose="02020603050405020304" pitchFamily="18" charset="0"/>
                      </a:endParaRPr>
                    </a:p>
                  </a:txBody>
                  <a:tcPr anchor="ctr">
                    <a:lnR w="12700" cap="flat" cmpd="sng" algn="ctr">
                      <a:noFill/>
                      <a:prstDash val="solid"/>
                      <a:round/>
                      <a:headEnd type="none" w="med" len="med"/>
                      <a:tailEnd type="none" w="med" len="med"/>
                    </a:lnR>
                    <a:noFill/>
                  </a:tcPr>
                </a:tc>
                <a:tc>
                  <a:txBody>
                    <a:bodyPr/>
                    <a:lstStyle/>
                    <a:p>
                      <a:pPr algn="ctr"/>
                      <a:r>
                        <a:rPr lang="en-US" altLang="zh-CN" dirty="0">
                          <a:solidFill>
                            <a:srgbClr val="FF0000"/>
                          </a:solidFill>
                          <a:latin typeface="Times New Roman" panose="02020603050405020304" pitchFamily="18" charset="0"/>
                          <a:cs typeface="Times New Roman" panose="02020603050405020304" pitchFamily="18" charset="0"/>
                        </a:rPr>
                        <a:t>1000 m</a:t>
                      </a:r>
                      <a:endParaRPr lang="zh-CN" altLang="en-US" dirty="0">
                        <a:solidFill>
                          <a:srgbClr val="FF0000"/>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en-US" altLang="zh-CN" dirty="0">
                          <a:latin typeface="Times New Roman" panose="02020603050405020304" pitchFamily="18" charset="0"/>
                          <a:cs typeface="Times New Roman" panose="02020603050405020304" pitchFamily="18" charset="0"/>
                        </a:rPr>
                        <a:t>10 m</a:t>
                      </a: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mpd="sng">
                      <a:noFill/>
                    </a:lnR>
                    <a:noFill/>
                  </a:tcPr>
                </a:tc>
                <a:tc>
                  <a:txBody>
                    <a:bodyPr/>
                    <a:lstStyle/>
                    <a:p>
                      <a:pPr algn="ctr"/>
                      <a:r>
                        <a:rPr lang="zh-CN" altLang="en-US" sz="1600" b="1" dirty="0">
                          <a:latin typeface="微软雅黑" panose="020B0503020204020204" pitchFamily="34" charset="-122"/>
                          <a:ea typeface="微软雅黑" panose="020B0503020204020204" pitchFamily="34" charset="-122"/>
                          <a:cs typeface="Times New Roman" panose="02020603050405020304" pitchFamily="18" charset="0"/>
                        </a:rPr>
                        <a:t>无需判定</a:t>
                      </a:r>
                    </a:p>
                  </a:txBody>
                  <a:tcPr anchor="ctr">
                    <a:lnL w="12700" cap="flat" cmpd="sng" algn="ctr">
                      <a:noFill/>
                      <a:prstDash val="solid"/>
                      <a:round/>
                      <a:headEnd type="none" w="med" len="med"/>
                      <a:tailEnd type="none" w="med" len="med"/>
                    </a:lnL>
                    <a:noFill/>
                  </a:tcPr>
                </a:tc>
                <a:extLst>
                  <a:ext uri="{0D108BD9-81ED-4DB2-BD59-A6C34878D82A}">
                    <a16:rowId xmlns:a16="http://schemas.microsoft.com/office/drawing/2014/main" val="1684104682"/>
                  </a:ext>
                </a:extLst>
              </a:tr>
            </a:tbl>
          </a:graphicData>
        </a:graphic>
      </p:graphicFrame>
      <p:sp>
        <p:nvSpPr>
          <p:cNvPr id="6" name="矩形 5">
            <a:extLst>
              <a:ext uri="{FF2B5EF4-FFF2-40B4-BE49-F238E27FC236}">
                <a16:creationId xmlns:a16="http://schemas.microsoft.com/office/drawing/2014/main" id="{4D618CED-F775-894A-52BC-D5F8F0EFCB3F}"/>
              </a:ext>
            </a:extLst>
          </p:cNvPr>
          <p:cNvSpPr/>
          <p:nvPr/>
        </p:nvSpPr>
        <p:spPr>
          <a:xfrm>
            <a:off x="1372514" y="2191765"/>
            <a:ext cx="4904433" cy="1015663"/>
          </a:xfrm>
          <a:prstGeom prst="rect">
            <a:avLst/>
          </a:prstGeom>
        </p:spPr>
        <p:txBody>
          <a:bodyPr wrap="square">
            <a:spAutoFit/>
          </a:bodyPr>
          <a:lstStyle/>
          <a:p>
            <a:pPr marL="342900" indent="-342900" fontAlgn="auto">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交会距离相同：</a:t>
            </a:r>
            <a:r>
              <a:rPr lang="zh-CN" altLang="en-US" b="1" dirty="0">
                <a:solidFill>
                  <a:srgbClr val="0000FF"/>
                </a:solidFill>
                <a:latin typeface="微软雅黑" panose="020B0503020204020204" pitchFamily="34" charset="-122"/>
                <a:ea typeface="微软雅黑" panose="020B0503020204020204" pitchFamily="34" charset="-122"/>
              </a:rPr>
              <a:t>不同尺寸的联合球体半径，最大碰撞概率的误差基本相同</a:t>
            </a:r>
            <a:endParaRPr lang="en-US" altLang="zh-CN" sz="2000" b="1" dirty="0">
              <a:solidFill>
                <a:srgbClr val="0000FF"/>
              </a:solidFill>
              <a:latin typeface="微软雅黑" panose="020B0503020204020204" pitchFamily="34" charset="-122"/>
              <a:ea typeface="微软雅黑" panose="020B0503020204020204" pitchFamily="34" charset="-122"/>
            </a:endParaRPr>
          </a:p>
          <a:p>
            <a:pPr marL="342900" indent="-342900" fontAlgn="auto">
              <a:spcAft>
                <a:spcPts val="0"/>
              </a:spcAft>
              <a:buFont typeface="Wingdings" panose="05000000000000000000" pitchFamily="2" charset="2"/>
              <a:buChar char="Ø"/>
            </a:pPr>
            <a:endParaRPr lang="en-US" altLang="zh-CN" sz="2000" b="1" dirty="0">
              <a:solidFill>
                <a:srgbClr val="0000FF"/>
              </a:solidFill>
              <a:latin typeface="微软雅黑" panose="020B0503020204020204" pitchFamily="34" charset="-122"/>
              <a:ea typeface="微软雅黑" panose="020B0503020204020204" pitchFamily="34" charset="-122"/>
            </a:endParaRPr>
          </a:p>
        </p:txBody>
      </p:sp>
      <p:sp>
        <p:nvSpPr>
          <p:cNvPr id="8" name="箭头: 右 7">
            <a:extLst>
              <a:ext uri="{FF2B5EF4-FFF2-40B4-BE49-F238E27FC236}">
                <a16:creationId xmlns:a16="http://schemas.microsoft.com/office/drawing/2014/main" id="{F059288E-D41E-3AA4-92F3-D13EE3914C4A}"/>
              </a:ext>
            </a:extLst>
          </p:cNvPr>
          <p:cNvSpPr/>
          <p:nvPr/>
        </p:nvSpPr>
        <p:spPr>
          <a:xfrm>
            <a:off x="6096000" y="4162425"/>
            <a:ext cx="866775" cy="126188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箭头: 右 9">
            <a:extLst>
              <a:ext uri="{FF2B5EF4-FFF2-40B4-BE49-F238E27FC236}">
                <a16:creationId xmlns:a16="http://schemas.microsoft.com/office/drawing/2014/main" id="{688CEA24-43E7-F920-0CEC-F2412A618541}"/>
              </a:ext>
            </a:extLst>
          </p:cNvPr>
          <p:cNvSpPr/>
          <p:nvPr/>
        </p:nvSpPr>
        <p:spPr>
          <a:xfrm rot="16200000">
            <a:off x="9130107" y="2376718"/>
            <a:ext cx="342402" cy="49486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52BF8223-0827-1709-935C-1F696274A747}"/>
              </a:ext>
            </a:extLst>
          </p:cNvPr>
          <p:cNvSpPr/>
          <p:nvPr/>
        </p:nvSpPr>
        <p:spPr>
          <a:xfrm>
            <a:off x="8332887" y="2433198"/>
            <a:ext cx="1936841" cy="369332"/>
          </a:xfrm>
          <a:prstGeom prst="rect">
            <a:avLst/>
          </a:prstGeom>
        </p:spPr>
        <p:txBody>
          <a:bodyPr wrap="square">
            <a:spAutoFit/>
          </a:bodyPr>
          <a:lstStyle/>
          <a:p>
            <a:pPr algn="ctr" fontAlgn="auto">
              <a:spcAft>
                <a:spcPts val="0"/>
              </a:spcAft>
            </a:pPr>
            <a:r>
              <a:rPr lang="zh-CN" altLang="en-US" b="1" dirty="0">
                <a:solidFill>
                  <a:srgbClr val="FF0000"/>
                </a:solidFill>
                <a:latin typeface="微软雅黑" panose="020B0503020204020204" pitchFamily="34" charset="-122"/>
                <a:ea typeface="微软雅黑" panose="020B0503020204020204" pitchFamily="34" charset="-122"/>
              </a:rPr>
              <a:t>用        法</a:t>
            </a:r>
            <a:endParaRPr lang="zh-CN" b="1" dirty="0">
              <a:solidFill>
                <a:srgbClr val="FF0000"/>
              </a:solidFill>
              <a:latin typeface="微软雅黑" panose="020B0503020204020204" pitchFamily="34" charset="-122"/>
              <a:ea typeface="微软雅黑" panose="020B0503020204020204" pitchFamily="34" charset="-122"/>
            </a:endParaRPr>
          </a:p>
        </p:txBody>
      </p:sp>
      <p:pic>
        <p:nvPicPr>
          <p:cNvPr id="12" name="图形 11" descr="紧张的脸轮廓 纯色填充">
            <a:extLst>
              <a:ext uri="{FF2B5EF4-FFF2-40B4-BE49-F238E27FC236}">
                <a16:creationId xmlns:a16="http://schemas.microsoft.com/office/drawing/2014/main" id="{918624D3-CB4F-6A7F-6018-837E006AE79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262412723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par>
                                <p:cTn id="19" presetID="10"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6632088" cy="2838726"/>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碰撞概率计算（总成绩比例：</a:t>
            </a:r>
            <a:r>
              <a:rPr lang="en-US" altLang="zh-CN" sz="2800" b="1" dirty="0">
                <a:solidFill>
                  <a:schemeClr val="tx1"/>
                </a:solidFill>
                <a:latin typeface="微软雅黑" panose="020B0503020204020204" pitchFamily="34" charset="-122"/>
                <a:ea typeface="微软雅黑" panose="020B0503020204020204" pitchFamily="34" charset="-122"/>
                <a:sym typeface="+mn-ea"/>
              </a:rPr>
              <a:t>5%</a:t>
            </a:r>
            <a:r>
              <a:rPr lang="zh-CN" altLang="en-US" sz="2800" b="1" dirty="0">
                <a:solidFill>
                  <a:schemeClr val="tx1"/>
                </a:solidFill>
                <a:latin typeface="微软雅黑" panose="020B0503020204020204" pitchFamily="34" charset="-122"/>
                <a:ea typeface="微软雅黑" panose="020B0503020204020204" pitchFamily="34" charset="-122"/>
                <a:sym typeface="+mn-ea"/>
              </a:rPr>
              <a:t>）</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spcBef>
                <a:spcPts val="1200"/>
              </a:spcBef>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基于右侧数据，分别采用</a:t>
            </a:r>
            <a:r>
              <a:rPr lang="zh-CN" altLang="en-US" sz="2000" b="1" dirty="0">
                <a:solidFill>
                  <a:srgbClr val="0000FF"/>
                </a:solidFill>
                <a:latin typeface="微软雅黑" panose="020B0503020204020204" pitchFamily="34" charset="-122"/>
                <a:ea typeface="微软雅黑" panose="020B0503020204020204" pitchFamily="34" charset="-122"/>
                <a:sym typeface="+mn-ea"/>
              </a:rPr>
              <a:t>三维坐标系下蒙特卡罗法</a:t>
            </a:r>
            <a:r>
              <a:rPr lang="zh-CN" altLang="en-US" sz="2000" b="1" dirty="0">
                <a:solidFill>
                  <a:schemeClr val="tx1"/>
                </a:solidFill>
                <a:latin typeface="微软雅黑" panose="020B0503020204020204" pitchFamily="34" charset="-122"/>
                <a:ea typeface="微软雅黑" panose="020B0503020204020204" pitchFamily="34" charset="-122"/>
                <a:sym typeface="+mn-ea"/>
              </a:rPr>
              <a:t>和</a:t>
            </a:r>
            <a:r>
              <a:rPr lang="zh-CN" altLang="en-US" sz="2000" b="1" dirty="0">
                <a:solidFill>
                  <a:srgbClr val="0000FF"/>
                </a:solidFill>
                <a:latin typeface="微软雅黑" panose="020B0503020204020204" pitchFamily="34" charset="-122"/>
                <a:ea typeface="微软雅黑" panose="020B0503020204020204" pitchFamily="34" charset="-122"/>
                <a:sym typeface="+mn-ea"/>
              </a:rPr>
              <a:t>在交会坐标系下积分公式</a:t>
            </a:r>
            <a:r>
              <a:rPr lang="zh-CN" altLang="en-US" sz="2000" b="1" dirty="0">
                <a:latin typeface="微软雅黑" panose="020B0503020204020204" pitchFamily="34" charset="-122"/>
                <a:ea typeface="微软雅黑" panose="020B0503020204020204" pitchFamily="34" charset="-122"/>
                <a:sym typeface="+mn-ea"/>
              </a:rPr>
              <a:t>计算</a:t>
            </a:r>
            <a:r>
              <a:rPr lang="zh-CN" altLang="en-US" sz="2000" b="1" dirty="0">
                <a:solidFill>
                  <a:schemeClr val="tx1"/>
                </a:solidFill>
                <a:latin typeface="微软雅黑" panose="020B0503020204020204" pitchFamily="34" charset="-122"/>
                <a:ea typeface="微软雅黑" panose="020B0503020204020204" pitchFamily="34" charset="-122"/>
                <a:sym typeface="+mn-ea"/>
              </a:rPr>
              <a:t>碰撞概率，取等效球体半径为</a:t>
            </a:r>
            <a:r>
              <a:rPr lang="en-US" altLang="zh-CN" sz="2000" b="1" dirty="0">
                <a:solidFill>
                  <a:schemeClr val="tx1"/>
                </a:solidFill>
                <a:latin typeface="微软雅黑" panose="020B0503020204020204" pitchFamily="34" charset="-122"/>
                <a:ea typeface="微软雅黑" panose="020B0503020204020204" pitchFamily="34" charset="-122"/>
                <a:sym typeface="+mn-ea"/>
              </a:rPr>
              <a:t>5 m</a:t>
            </a:r>
            <a:r>
              <a:rPr lang="zh-CN" altLang="en-US" sz="2000" b="1" dirty="0">
                <a:solidFill>
                  <a:schemeClr val="tx1"/>
                </a:solidFill>
                <a:latin typeface="微软雅黑" panose="020B0503020204020204" pitchFamily="34" charset="-122"/>
                <a:ea typeface="微软雅黑" panose="020B0503020204020204" pitchFamily="34" charset="-122"/>
                <a:sym typeface="+mn-ea"/>
              </a:rPr>
              <a:t>；</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spcBef>
                <a:spcPts val="1200"/>
              </a:spcBef>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判断该碰撞概率是否有效。</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18</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实习作业六</a:t>
            </a:r>
          </a:p>
        </p:txBody>
      </p:sp>
      <p:graphicFrame>
        <p:nvGraphicFramePr>
          <p:cNvPr id="8" name="表格 8">
            <a:extLst>
              <a:ext uri="{FF2B5EF4-FFF2-40B4-BE49-F238E27FC236}">
                <a16:creationId xmlns:a16="http://schemas.microsoft.com/office/drawing/2014/main" id="{CAC01010-996A-BF76-C5C1-D5D7C46DA26F}"/>
              </a:ext>
            </a:extLst>
          </p:cNvPr>
          <p:cNvGraphicFramePr>
            <a:graphicFrameLocks noGrp="1"/>
          </p:cNvGraphicFramePr>
          <p:nvPr>
            <p:extLst>
              <p:ext uri="{D42A27DB-BD31-4B8C-83A1-F6EECF244321}">
                <p14:modId xmlns:p14="http://schemas.microsoft.com/office/powerpoint/2010/main" val="3076329060"/>
              </p:ext>
            </p:extLst>
          </p:nvPr>
        </p:nvGraphicFramePr>
        <p:xfrm>
          <a:off x="7137142" y="1683096"/>
          <a:ext cx="4713140" cy="3916680"/>
        </p:xfrm>
        <a:graphic>
          <a:graphicData uri="http://schemas.openxmlformats.org/drawingml/2006/table">
            <a:tbl>
              <a:tblPr firstRow="1" bandRow="1">
                <a:tableStyleId>{125E5076-3810-47DD-B79F-674D7AD40C01}</a:tableStyleId>
              </a:tblPr>
              <a:tblGrid>
                <a:gridCol w="1440539">
                  <a:extLst>
                    <a:ext uri="{9D8B030D-6E8A-4147-A177-3AD203B41FA5}">
                      <a16:colId xmlns:a16="http://schemas.microsoft.com/office/drawing/2014/main" val="2629381817"/>
                    </a:ext>
                  </a:extLst>
                </a:gridCol>
                <a:gridCol w="900876">
                  <a:extLst>
                    <a:ext uri="{9D8B030D-6E8A-4147-A177-3AD203B41FA5}">
                      <a16:colId xmlns:a16="http://schemas.microsoft.com/office/drawing/2014/main" val="473605256"/>
                    </a:ext>
                  </a:extLst>
                </a:gridCol>
                <a:gridCol w="1280858">
                  <a:extLst>
                    <a:ext uri="{9D8B030D-6E8A-4147-A177-3AD203B41FA5}">
                      <a16:colId xmlns:a16="http://schemas.microsoft.com/office/drawing/2014/main" val="3332468654"/>
                    </a:ext>
                  </a:extLst>
                </a:gridCol>
                <a:gridCol w="1090867">
                  <a:extLst>
                    <a:ext uri="{9D8B030D-6E8A-4147-A177-3AD203B41FA5}">
                      <a16:colId xmlns:a16="http://schemas.microsoft.com/office/drawing/2014/main" val="409416561"/>
                    </a:ext>
                  </a:extLst>
                </a:gridCol>
              </a:tblGrid>
              <a:tr h="370840">
                <a:tc>
                  <a:txBody>
                    <a:bodyPr/>
                    <a:lstStyle/>
                    <a:p>
                      <a:pPr algn="ct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altLang="zh-CN" sz="1600" dirty="0">
                          <a:solidFill>
                            <a:schemeClr val="tx1"/>
                          </a:solidFill>
                        </a:rPr>
                        <a:t>IRIDIUM 21 Satellite </a:t>
                      </a: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altLang="zh-CN" sz="1600" dirty="0">
                          <a:solidFill>
                            <a:schemeClr val="tx1"/>
                          </a:solidFill>
                        </a:rPr>
                        <a:t>CZ-4 DEB</a:t>
                      </a: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25844426"/>
                  </a:ext>
                </a:extLst>
              </a:tr>
              <a:tr h="370840">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tx1"/>
                          </a:solidFill>
                        </a:rPr>
                        <a:t>位置/km</a:t>
                      </a:r>
                      <a:endParaRPr lang="en-US" altLang="zh-CN"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i="1" dirty="0">
                          <a:solidFill>
                            <a:schemeClr val="tx1"/>
                          </a:solidFill>
                        </a:rPr>
                        <a:t>X</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-1750.207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-1750.145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32010329"/>
                  </a:ext>
                </a:extLst>
              </a:tr>
              <a:tr h="370840">
                <a:tc vMerge="1">
                  <a:txBody>
                    <a:bodyPr/>
                    <a:lstStyle/>
                    <a:p>
                      <a:pPr algn="ct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i="1" dirty="0">
                          <a:solidFill>
                            <a:schemeClr val="tx1"/>
                          </a:solidFill>
                        </a:rPr>
                        <a:t>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2481.123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2480.916</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83371780"/>
                  </a:ext>
                </a:extLst>
              </a:tr>
              <a:tr h="370840">
                <a:tc vMerge="1">
                  <a:txBody>
                    <a:bodyPr/>
                    <a:lstStyle/>
                    <a:p>
                      <a:pPr algn="ct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i="1" dirty="0">
                          <a:solidFill>
                            <a:schemeClr val="tx1"/>
                          </a:solidFill>
                        </a:rPr>
                        <a:t>Z</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-6414.462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-6414.150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5184189"/>
                  </a:ext>
                </a:extLst>
              </a:tr>
              <a:tr h="370840">
                <a:tc rowSpan="3">
                  <a:txBody>
                    <a:bodyPr/>
                    <a:lstStyle/>
                    <a:p>
                      <a:pPr algn="ctr"/>
                      <a:r>
                        <a:rPr lang="zh-CN" altLang="en-US" sz="1600" dirty="0">
                          <a:solidFill>
                            <a:schemeClr val="tx1"/>
                          </a:solidFill>
                        </a:rPr>
                        <a:t>速度/(km s</a:t>
                      </a:r>
                      <a:r>
                        <a:rPr lang="zh-CN" altLang="en-US" sz="1600" baseline="30000" dirty="0">
                          <a:solidFill>
                            <a:schemeClr val="tx1"/>
                          </a:solidFill>
                        </a:rPr>
                        <a:t>−</a:t>
                      </a:r>
                      <a:r>
                        <a:rPr lang="en-US" altLang="zh-CN" sz="1600" baseline="30000" dirty="0">
                          <a:solidFill>
                            <a:schemeClr val="tx1"/>
                          </a:solidFill>
                        </a:rPr>
                        <a:t>1</a:t>
                      </a:r>
                      <a:r>
                        <a:rPr lang="zh-CN" altLang="en-US" sz="1600" dirty="0">
                          <a:solidFill>
                            <a:schemeClr val="tx1"/>
                          </a:solidFill>
                        </a:rPr>
                        <a:t>)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i="1" dirty="0">
                          <a:solidFill>
                            <a:schemeClr val="tx1"/>
                          </a:solidFill>
                        </a:rPr>
                        <a:t>V</a:t>
                      </a:r>
                      <a:r>
                        <a:rPr lang="zh-CN" altLang="en-US" sz="1600" i="1" baseline="-25000" dirty="0">
                          <a:solidFill>
                            <a:schemeClr val="tx1"/>
                          </a:solidFill>
                        </a:rPr>
                        <a:t>x</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2.989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-1.637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51684454"/>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V</a:t>
                      </a:r>
                      <a:r>
                        <a:rPr lang="zh-CN" altLang="en-US" sz="1600" i="1" baseline="-25000" dirty="0">
                          <a:solidFill>
                            <a:schemeClr val="tx1"/>
                          </a:solidFill>
                        </a:rPr>
                        <a:t>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-6.085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6.701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15255637"/>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V</a:t>
                      </a:r>
                      <a:r>
                        <a:rPr lang="zh-CN" altLang="en-US" sz="1600" i="1" baseline="-25000" dirty="0">
                          <a:solidFill>
                            <a:schemeClr val="tx1"/>
                          </a:solidFill>
                        </a:rPr>
                        <a:t>z</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-3.171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2.994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79526424"/>
                  </a:ext>
                </a:extLst>
              </a:tr>
              <a:tr h="370840">
                <a:tc rowSpan="3">
                  <a:txBody>
                    <a:bodyPr/>
                    <a:lstStyle/>
                    <a:p>
                      <a:pPr algn="ctr"/>
                      <a:r>
                        <a:rPr lang="zh-CN" altLang="en-US" sz="1600" dirty="0">
                          <a:solidFill>
                            <a:schemeClr val="tx1"/>
                          </a:solidFill>
                        </a:rPr>
                        <a:t>误差</a:t>
                      </a:r>
                      <a:r>
                        <a:rPr lang="en-US" altLang="zh-CN" sz="1600" dirty="0">
                          <a:solidFill>
                            <a:schemeClr val="tx1"/>
                          </a:solidFill>
                        </a:rPr>
                        <a:t>/</a:t>
                      </a:r>
                      <a:r>
                        <a:rPr lang="en-GB" altLang="zh-CN" sz="1600" dirty="0">
                          <a:solidFill>
                            <a:schemeClr val="tx1"/>
                          </a:solidFill>
                        </a:rPr>
                        <a:t>km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i="1" dirty="0">
                          <a:solidFill>
                            <a:schemeClr val="tx1"/>
                          </a:solidFill>
                        </a:rPr>
                        <a:t>U</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0.9236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0.7993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46900973"/>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0.1636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0.1709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99190423"/>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W</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0.0433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0.0947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72619571"/>
                  </a:ext>
                </a:extLst>
              </a:tr>
            </a:tbl>
          </a:graphicData>
        </a:graphic>
      </p:graphicFrame>
    </p:spTree>
    <p:extLst>
      <p:ext uri="{BB962C8B-B14F-4D97-AF65-F5344CB8AC3E}">
        <p14:creationId xmlns:p14="http://schemas.microsoft.com/office/powerpoint/2010/main" val="342537424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96860" y="2438264"/>
            <a:ext cx="5919241" cy="1482650"/>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3200" b="1" dirty="0">
                <a:latin typeface="微软雅黑" panose="020B0503020204020204" pitchFamily="34" charset="-122"/>
                <a:ea typeface="微软雅黑" panose="020B0503020204020204" pitchFamily="34" charset="-122"/>
              </a:rPr>
              <a:t>轨道误差和传播</a:t>
            </a:r>
          </a:p>
          <a:p>
            <a:pPr marL="342900" indent="-342900" fontAlgn="auto">
              <a:lnSpc>
                <a:spcPct val="150000"/>
              </a:lnSpc>
              <a:spcAft>
                <a:spcPts val="0"/>
              </a:spcAft>
              <a:buFont typeface="Arial" panose="020B0604020202020204" pitchFamily="34" charset="0"/>
              <a:buChar char="•"/>
            </a:pPr>
            <a:r>
              <a:rPr lang="zh-CN" altLang="en-US" sz="3200" b="1" dirty="0">
                <a:latin typeface="微软雅黑" panose="020B0503020204020204" pitchFamily="34" charset="-122"/>
                <a:ea typeface="微软雅黑" panose="020B0503020204020204" pitchFamily="34" charset="-122"/>
              </a:rPr>
              <a:t>碰撞概率计算</a:t>
            </a:r>
            <a:endParaRPr lang="en-US" altLang="zh-CN" sz="32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2</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提纲</a:t>
            </a:r>
          </a:p>
        </p:txBody>
      </p:sp>
    </p:spTree>
    <p:extLst>
      <p:ext uri="{BB962C8B-B14F-4D97-AF65-F5344CB8AC3E}">
        <p14:creationId xmlns:p14="http://schemas.microsoft.com/office/powerpoint/2010/main" val="18318375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336013"/>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碰撞预警</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rPr>
              <a:t>核心</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是</a:t>
            </a:r>
            <a:r>
              <a:rPr lang="zh-CN" altLang="en-US"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rPr>
              <a:t>轨道预报</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和</a:t>
            </a:r>
            <a:r>
              <a:rPr lang="zh-CN" altLang="en-US"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rPr>
              <a:t>误差协方差分析</a:t>
            </a:r>
            <a:endParaRPr lang="en-US" altLang="zh-CN"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方法</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区域方法（</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rPr>
              <a:t>Box</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endParaRPr>
          </a:p>
          <a:p>
            <a:pPr marL="1714500" lvl="3" indent="-342900">
              <a:lnSpc>
                <a:spcPct val="150000"/>
              </a:lnSpc>
              <a:buFont typeface="Arial" panose="020B0604020202020204" pitchFamily="34" charset="0"/>
              <a:buChar cha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固定规避区域</a:t>
            </a: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依据轨道预报的平均误差</a:t>
            </a:r>
            <a:endParaRPr lang="en-US" altLang="zh-CN" b="1" dirty="0">
              <a:latin typeface="Times New Roman" panose="02020603050405020304" pitchFamily="18" charset="0"/>
              <a:ea typeface="微软雅黑" panose="020B0503020204020204" pitchFamily="34" charset="-122"/>
              <a:cs typeface="Times New Roman" panose="02020603050405020304" pitchFamily="18" charset="0"/>
            </a:endParaRPr>
          </a:p>
          <a:p>
            <a:pPr marL="1714500" lvl="3" indent="-342900">
              <a:lnSpc>
                <a:spcPct val="150000"/>
              </a:lnSpc>
              <a:buFont typeface="Arial" panose="020B0604020202020204" pitchFamily="34" charset="0"/>
              <a:buChar cha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在保证安全的条件下存在高虚警率</a:t>
            </a:r>
            <a:endParaRPr lang="en-US" altLang="zh-CN" b="1" dirty="0">
              <a:latin typeface="Times New Roman" panose="02020603050405020304" pitchFamily="18" charset="0"/>
              <a:ea typeface="微软雅黑" panose="020B0503020204020204" pitchFamily="34" charset="-122"/>
              <a:cs typeface="Times New Roman" panose="02020603050405020304" pitchFamily="18" charset="0"/>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碰撞概率</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当前主要应用的预警分析方法</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a:t>
            </a:r>
          </a:p>
          <a:p>
            <a:pPr marL="1714500" lvl="3" indent="-342900">
              <a:lnSpc>
                <a:spcPct val="150000"/>
              </a:lnSpc>
              <a:buFont typeface="Arial" panose="020B0604020202020204" pitchFamily="34" charset="0"/>
              <a:buChar char="•"/>
            </a:pP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最接近时刻</a:t>
            </a:r>
            <a:r>
              <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(Time of Closest Approach, TCA)</a:t>
            </a: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的最小距离</a:t>
            </a:r>
            <a:endPar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714500" lvl="3" indent="-342900">
              <a:lnSpc>
                <a:spcPct val="150000"/>
              </a:lnSpc>
              <a:buFont typeface="Arial" panose="020B0604020202020204" pitchFamily="34" charset="0"/>
              <a:buChar char="•"/>
            </a:pP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接近时刻位置速度几何关系</a:t>
            </a:r>
            <a:endPar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714500" lvl="3" indent="-342900">
              <a:lnSpc>
                <a:spcPct val="150000"/>
              </a:lnSpc>
              <a:buFont typeface="Arial" panose="020B0604020202020204" pitchFamily="34" charset="0"/>
              <a:buChar char="•"/>
            </a:pP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轨道不确定性（误差椭圆）</a:t>
            </a:r>
            <a:endPar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rPr>
              <a:t>应用</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：规避机动策略</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3</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空间碎片的危害与应对</a:t>
            </a:r>
          </a:p>
        </p:txBody>
      </p:sp>
      <p:grpSp>
        <p:nvGrpSpPr>
          <p:cNvPr id="9" name="组合 8">
            <a:extLst>
              <a:ext uri="{FF2B5EF4-FFF2-40B4-BE49-F238E27FC236}">
                <a16:creationId xmlns:a16="http://schemas.microsoft.com/office/drawing/2014/main" id="{332AF765-4A77-FF27-6D27-206F4A62BFF6}"/>
              </a:ext>
            </a:extLst>
          </p:cNvPr>
          <p:cNvGrpSpPr/>
          <p:nvPr/>
        </p:nvGrpSpPr>
        <p:grpSpPr>
          <a:xfrm>
            <a:off x="7569812" y="2089776"/>
            <a:ext cx="4214200" cy="1716808"/>
            <a:chOff x="7638170" y="2236916"/>
            <a:chExt cx="4214200" cy="1716808"/>
          </a:xfrm>
        </p:grpSpPr>
        <p:pic>
          <p:nvPicPr>
            <p:cNvPr id="7" name="图片 6">
              <a:extLst>
                <a:ext uri="{FF2B5EF4-FFF2-40B4-BE49-F238E27FC236}">
                  <a16:creationId xmlns:a16="http://schemas.microsoft.com/office/drawing/2014/main" id="{F6EF4117-D852-1ADA-3114-6CD9BCCF3FA8}"/>
                </a:ext>
              </a:extLst>
            </p:cNvPr>
            <p:cNvPicPr>
              <a:picLocks noChangeAspect="1"/>
            </p:cNvPicPr>
            <p:nvPr/>
          </p:nvPicPr>
          <p:blipFill>
            <a:blip r:embed="rId2"/>
            <a:stretch>
              <a:fillRect/>
            </a:stretch>
          </p:blipFill>
          <p:spPr>
            <a:xfrm>
              <a:off x="7638170" y="2236916"/>
              <a:ext cx="4214200" cy="1422528"/>
            </a:xfrm>
            <a:prstGeom prst="rect">
              <a:avLst/>
            </a:prstGeom>
          </p:spPr>
        </p:pic>
        <p:sp>
          <p:nvSpPr>
            <p:cNvPr id="8" name="矩形 7">
              <a:extLst>
                <a:ext uri="{FF2B5EF4-FFF2-40B4-BE49-F238E27FC236}">
                  <a16:creationId xmlns:a16="http://schemas.microsoft.com/office/drawing/2014/main" id="{ECD17FF0-B299-FB8A-AE55-0EF3E18FE771}"/>
                </a:ext>
              </a:extLst>
            </p:cNvPr>
            <p:cNvSpPr/>
            <p:nvPr/>
          </p:nvSpPr>
          <p:spPr>
            <a:xfrm>
              <a:off x="7931896" y="3645947"/>
              <a:ext cx="3626747" cy="307777"/>
            </a:xfrm>
            <a:prstGeom prst="rect">
              <a:avLst/>
            </a:prstGeom>
          </p:spPr>
          <p:txBody>
            <a:bodyPr wrap="square">
              <a:spAutoFit/>
            </a:bodyPr>
            <a:lstStyle/>
            <a:p>
              <a:pPr algn="ctr" fontAlgn="auto">
                <a:spcAft>
                  <a:spcPts val="0"/>
                </a:spcAft>
              </a:pPr>
              <a:r>
                <a:rPr lang="zh-CN" altLang="en-US" sz="1400" b="1" dirty="0">
                  <a:latin typeface="微软雅黑" panose="020B0503020204020204" pitchFamily="34" charset="-122"/>
                  <a:ea typeface="微软雅黑" panose="020B0503020204020204" pitchFamily="34" charset="-122"/>
                </a:rPr>
                <a:t>传统 </a:t>
              </a:r>
              <a:r>
                <a:rPr lang="en-US" altLang="zh-CN" sz="1400" b="1" dirty="0">
                  <a:latin typeface="微软雅黑" panose="020B0503020204020204" pitchFamily="34" charset="-122"/>
                  <a:ea typeface="微软雅黑" panose="020B0503020204020204" pitchFamily="34" charset="-122"/>
                </a:rPr>
                <a:t>BOX </a:t>
              </a:r>
              <a:r>
                <a:rPr lang="zh-CN" altLang="en-US" sz="1400" b="1" dirty="0">
                  <a:latin typeface="微软雅黑" panose="020B0503020204020204" pitchFamily="34" charset="-122"/>
                  <a:ea typeface="微软雅黑" panose="020B0503020204020204" pitchFamily="34" charset="-122"/>
                </a:rPr>
                <a:t>区域判定法示意图</a:t>
              </a:r>
              <a:endParaRPr lang="zh-CN" sz="1400" b="1" dirty="0">
                <a:latin typeface="微软雅黑" panose="020B0503020204020204" pitchFamily="34" charset="-122"/>
                <a:ea typeface="微软雅黑" panose="020B0503020204020204" pitchFamily="34" charset="-122"/>
              </a:endParaRPr>
            </a:p>
          </p:txBody>
        </p:sp>
      </p:grpSp>
      <p:graphicFrame>
        <p:nvGraphicFramePr>
          <p:cNvPr id="2" name="表格 1">
            <a:extLst>
              <a:ext uri="{FF2B5EF4-FFF2-40B4-BE49-F238E27FC236}">
                <a16:creationId xmlns:a16="http://schemas.microsoft.com/office/drawing/2014/main" id="{395EE5AF-5C9C-0E27-2210-6486CEBC0FBC}"/>
              </a:ext>
            </a:extLst>
          </p:cNvPr>
          <p:cNvGraphicFramePr>
            <a:graphicFrameLocks noGrp="1"/>
          </p:cNvGraphicFramePr>
          <p:nvPr>
            <p:extLst>
              <p:ext uri="{D42A27DB-BD31-4B8C-83A1-F6EECF244321}">
                <p14:modId xmlns:p14="http://schemas.microsoft.com/office/powerpoint/2010/main" val="1068583688"/>
              </p:ext>
            </p:extLst>
          </p:nvPr>
        </p:nvGraphicFramePr>
        <p:xfrm>
          <a:off x="8285796" y="4235910"/>
          <a:ext cx="2782230" cy="1692000"/>
        </p:xfrm>
        <a:graphic>
          <a:graphicData uri="http://schemas.openxmlformats.org/drawingml/2006/table">
            <a:tbl>
              <a:tblPr firstRow="1" bandRow="1">
                <a:tableStyleId>{F2DE63D5-997A-4646-A377-4702673A728D}</a:tableStyleId>
              </a:tblPr>
              <a:tblGrid>
                <a:gridCol w="1540727">
                  <a:extLst>
                    <a:ext uri="{9D8B030D-6E8A-4147-A177-3AD203B41FA5}">
                      <a16:colId xmlns:a16="http://schemas.microsoft.com/office/drawing/2014/main" val="3385199014"/>
                    </a:ext>
                  </a:extLst>
                </a:gridCol>
                <a:gridCol w="1241503">
                  <a:extLst>
                    <a:ext uri="{9D8B030D-6E8A-4147-A177-3AD203B41FA5}">
                      <a16:colId xmlns:a16="http://schemas.microsoft.com/office/drawing/2014/main" val="3510764558"/>
                    </a:ext>
                  </a:extLst>
                </a:gridCol>
              </a:tblGrid>
              <a:tr h="423000">
                <a:tc gridSpan="2">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cs typeface="+mn-cs"/>
                        </a:rPr>
                        <a:t>通常碰撞概率门限</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algn="ctr" defTabSz="914400" rtl="0" eaLnBrk="1" fontAlgn="auto" latinLnBrk="0" hangingPunct="1">
                        <a:lnSpc>
                          <a:spcPct val="100000"/>
                        </a:lnSpc>
                        <a:spcAft>
                          <a:spcPts val="0"/>
                        </a:spcAft>
                      </a:pPr>
                      <a:endParaRPr lang="zh-CN" altLang="en-US" sz="1200" b="1" kern="1200" dirty="0">
                        <a:solidFill>
                          <a:schemeClr val="tx1"/>
                        </a:solidFill>
                        <a:latin typeface="微软雅黑" panose="020B0503020204020204" pitchFamily="34" charset="-122"/>
                        <a:ea typeface="微软雅黑" panose="020B0503020204020204" pitchFamily="34" charset="-122"/>
                        <a:cs typeface="+mn-cs"/>
                      </a:endParaRPr>
                    </a:p>
                  </a:txBody>
                  <a:tcPr anchor="ctr">
                    <a:noFill/>
                  </a:tcPr>
                </a:tc>
                <a:extLst>
                  <a:ext uri="{0D108BD9-81ED-4DB2-BD59-A6C34878D82A}">
                    <a16:rowId xmlns:a16="http://schemas.microsoft.com/office/drawing/2014/main" val="780016262"/>
                  </a:ext>
                </a:extLst>
              </a:tr>
              <a:tr h="423000">
                <a:tc>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rPr>
                        <a:t>黄色预警</a:t>
                      </a:r>
                      <a:endParaRPr lang="zh-CN" altLang="en-US" sz="1400" b="1" kern="12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auto" latinLnBrk="0" hangingPunct="1">
                        <a:lnSpc>
                          <a:spcPct val="100000"/>
                        </a:lnSpc>
                        <a:spcAft>
                          <a:spcPts val="0"/>
                        </a:spcAft>
                      </a:pPr>
                      <a:r>
                        <a:rPr lang="en-US" altLang="zh-CN" sz="1400" b="1" kern="1200" dirty="0">
                          <a:solidFill>
                            <a:schemeClr val="tx1"/>
                          </a:solidFill>
                          <a:latin typeface="微软雅黑" panose="020B0503020204020204" pitchFamily="34" charset="-122"/>
                          <a:ea typeface="微软雅黑" panose="020B0503020204020204" pitchFamily="34" charset="-122"/>
                        </a:rPr>
                        <a:t>&gt;10</a:t>
                      </a:r>
                      <a:r>
                        <a:rPr lang="en-US" altLang="zh-CN" sz="1400" b="1" kern="1200" baseline="30000" dirty="0">
                          <a:solidFill>
                            <a:schemeClr val="tx1"/>
                          </a:solidFill>
                          <a:latin typeface="微软雅黑" panose="020B0503020204020204" pitchFamily="34" charset="-122"/>
                          <a:ea typeface="微软雅黑" panose="020B0503020204020204" pitchFamily="34" charset="-122"/>
                        </a:rPr>
                        <a:t>-5</a:t>
                      </a:r>
                      <a:endParaRPr lang="zh-CN" altLang="en-US" sz="1400" b="1" kern="1200" baseline="300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4676303"/>
                  </a:ext>
                </a:extLst>
              </a:tr>
              <a:tr h="423000">
                <a:tc>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rPr>
                        <a:t>红色预警</a:t>
                      </a:r>
                      <a:endParaRPr lang="zh-CN" altLang="en-US" sz="1400" b="1" kern="12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auto" latinLnBrk="0" hangingPunct="1">
                        <a:lnSpc>
                          <a:spcPct val="100000"/>
                        </a:lnSpc>
                        <a:spcAft>
                          <a:spcPts val="0"/>
                        </a:spcAft>
                      </a:pPr>
                      <a:r>
                        <a:rPr lang="en-US" altLang="zh-CN" sz="1400" b="1" kern="1200" dirty="0">
                          <a:solidFill>
                            <a:schemeClr val="tx1"/>
                          </a:solidFill>
                          <a:latin typeface="微软雅黑" panose="020B0503020204020204" pitchFamily="34" charset="-122"/>
                          <a:ea typeface="微软雅黑" panose="020B0503020204020204" pitchFamily="34" charset="-122"/>
                        </a:rPr>
                        <a:t>&gt;10</a:t>
                      </a:r>
                      <a:r>
                        <a:rPr lang="en-US" altLang="zh-CN" sz="1400" b="1" kern="1200" baseline="30000" dirty="0">
                          <a:solidFill>
                            <a:schemeClr val="tx1"/>
                          </a:solidFill>
                          <a:latin typeface="微软雅黑" panose="020B0503020204020204" pitchFamily="34" charset="-122"/>
                          <a:ea typeface="微软雅黑" panose="020B0503020204020204" pitchFamily="34" charset="-122"/>
                        </a:rPr>
                        <a:t>-4</a:t>
                      </a:r>
                      <a:endParaRPr lang="zh-CN" altLang="en-US" sz="1400" b="1" kern="1200" baseline="300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94938166"/>
                  </a:ext>
                </a:extLst>
              </a:tr>
              <a:tr h="423000">
                <a:tc>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rPr>
                        <a:t>规避</a:t>
                      </a:r>
                      <a:endParaRPr lang="zh-CN" altLang="en-US" sz="1400" b="1" kern="12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auto" latinLnBrk="0" hangingPunct="1">
                        <a:lnSpc>
                          <a:spcPct val="100000"/>
                        </a:lnSpc>
                        <a:spcAft>
                          <a:spcPts val="0"/>
                        </a:spcAft>
                      </a:pPr>
                      <a:r>
                        <a:rPr lang="en-US" altLang="zh-CN" sz="1400" b="1" kern="1200" dirty="0">
                          <a:solidFill>
                            <a:schemeClr val="tx1"/>
                          </a:solidFill>
                          <a:latin typeface="微软雅黑" panose="020B0503020204020204" pitchFamily="34" charset="-122"/>
                          <a:ea typeface="微软雅黑" panose="020B0503020204020204" pitchFamily="34" charset="-122"/>
                        </a:rPr>
                        <a:t>&gt;10</a:t>
                      </a:r>
                      <a:r>
                        <a:rPr lang="en-US" altLang="zh-CN" sz="1400" b="1" kern="1200" baseline="30000" dirty="0">
                          <a:solidFill>
                            <a:schemeClr val="tx1"/>
                          </a:solidFill>
                          <a:latin typeface="微软雅黑" panose="020B0503020204020204" pitchFamily="34" charset="-122"/>
                          <a:ea typeface="微软雅黑" panose="020B0503020204020204" pitchFamily="34" charset="-122"/>
                        </a:rPr>
                        <a:t>-3</a:t>
                      </a:r>
                      <a:endParaRPr lang="zh-CN" altLang="en-US" sz="1400" b="1" kern="1200" baseline="300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33587956"/>
                  </a:ext>
                </a:extLst>
              </a:tr>
            </a:tbl>
          </a:graphicData>
        </a:graphic>
      </p:graphicFrame>
      <p:pic>
        <p:nvPicPr>
          <p:cNvPr id="4" name="图形 3" descr="困惑的脸轮廓 纯色填充">
            <a:extLst>
              <a:ext uri="{FF2B5EF4-FFF2-40B4-BE49-F238E27FC236}">
                <a16:creationId xmlns:a16="http://schemas.microsoft.com/office/drawing/2014/main" id="{A9BA8124-E583-89B0-5DFE-18847E4FAC0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49126270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4355872"/>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轨道确定：</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不等于轨道真值</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en-US" altLang="zh-CN" sz="24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t</a:t>
            </a:r>
            <a:r>
              <a:rPr lang="en-US" altLang="zh-CN" sz="2400" baseline="-25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0</a:t>
            </a:r>
            <a:r>
              <a:rPr lang="en-US" altLang="zh-CN" sz="2400" b="1" baseline="-25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时刻初始轨道均值 </a:t>
            </a:r>
            <a:r>
              <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初始协方差矩阵</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误差椭球：</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三维概率分布</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常用</a:t>
            </a:r>
            <a:r>
              <a:rPr lang="en-US" altLang="zh-CN" sz="2400" b="1" i="1" dirty="0">
                <a:latin typeface="Times New Roman" panose="02020603050405020304" pitchFamily="18" charset="0"/>
                <a:ea typeface="微软雅黑" panose="020B0503020204020204" pitchFamily="34" charset="-122"/>
                <a:cs typeface="Times New Roman" panose="02020603050405020304" pitchFamily="18" charset="0"/>
                <a:sym typeface="+mn-ea"/>
              </a:rPr>
              <a:t>UNW </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方向，转化关系：</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4</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sp>
        <p:nvSpPr>
          <p:cNvPr id="2" name="矩形 1">
            <a:extLst>
              <a:ext uri="{FF2B5EF4-FFF2-40B4-BE49-F238E27FC236}">
                <a16:creationId xmlns:a16="http://schemas.microsoft.com/office/drawing/2014/main" id="{326D60D2-3537-D050-30B7-0567BAE40CD1}"/>
              </a:ext>
            </a:extLst>
          </p:cNvPr>
          <p:cNvSpPr/>
          <p:nvPr/>
        </p:nvSpPr>
        <p:spPr>
          <a:xfrm>
            <a:off x="7297100" y="1744556"/>
            <a:ext cx="4668159" cy="581057"/>
          </a:xfrm>
          <a:prstGeom prst="rect">
            <a:avLst/>
          </a:prstGeom>
        </p:spPr>
        <p:txBody>
          <a:bodyPr wrap="square">
            <a:spAutoFit/>
          </a:bodyPr>
          <a:lstStyle/>
          <a:p>
            <a:pPr algn="ctr" fontAlgn="auto">
              <a:lnSpc>
                <a:spcPct val="150000"/>
              </a:lnSpc>
              <a:spcAft>
                <a:spcPts val="0"/>
              </a:spcAft>
            </a:pPr>
            <a:r>
              <a:rPr lang="zh-CN" altLang="en-US" sz="2400" b="1" dirty="0">
                <a:solidFill>
                  <a:srgbClr val="0000FF"/>
                </a:solidFill>
                <a:latin typeface="微软雅黑" panose="020B0503020204020204" pitchFamily="34" charset="-122"/>
                <a:ea typeface="微软雅黑" panose="020B0503020204020204" pitchFamily="34" charset="-122"/>
              </a:rPr>
              <a:t>轨道误差初始状态：看作高斯</a:t>
            </a:r>
            <a:endParaRPr lang="zh-CN" sz="2400" b="1" dirty="0">
              <a:solidFill>
                <a:srgbClr val="0000FF"/>
              </a:solidFill>
              <a:latin typeface="微软雅黑" panose="020B0503020204020204" pitchFamily="34" charset="-122"/>
              <a:ea typeface="微软雅黑" panose="020B0503020204020204" pitchFamily="34" charset="-122"/>
            </a:endParaRPr>
          </a:p>
        </p:txBody>
      </p:sp>
      <p:graphicFrame>
        <p:nvGraphicFramePr>
          <p:cNvPr id="10" name="对象 9">
            <a:extLst>
              <a:ext uri="{FF2B5EF4-FFF2-40B4-BE49-F238E27FC236}">
                <a16:creationId xmlns:a16="http://schemas.microsoft.com/office/drawing/2014/main" id="{8364BC0E-3E96-5C63-AA68-EE9E54C02803}"/>
              </a:ext>
            </a:extLst>
          </p:cNvPr>
          <p:cNvGraphicFramePr>
            <a:graphicFrameLocks noChangeAspect="1"/>
          </p:cNvGraphicFramePr>
          <p:nvPr>
            <p:extLst>
              <p:ext uri="{D42A27DB-BD31-4B8C-83A1-F6EECF244321}">
                <p14:modId xmlns:p14="http://schemas.microsoft.com/office/powerpoint/2010/main" val="2873598590"/>
              </p:ext>
            </p:extLst>
          </p:nvPr>
        </p:nvGraphicFramePr>
        <p:xfrm>
          <a:off x="1729221" y="4041775"/>
          <a:ext cx="4244975" cy="708025"/>
        </p:xfrm>
        <a:graphic>
          <a:graphicData uri="http://schemas.openxmlformats.org/presentationml/2006/ole">
            <mc:AlternateContent xmlns:mc="http://schemas.openxmlformats.org/markup-compatibility/2006">
              <mc:Choice xmlns:v="urn:schemas-microsoft-com:vml" Requires="v">
                <p:oleObj name="AxMath" r:id="rId2" imgW="2122200" imgH="354240" progId="Equation.AxMath">
                  <p:embed/>
                </p:oleObj>
              </mc:Choice>
              <mc:Fallback>
                <p:oleObj name="AxMath" r:id="rId2" imgW="2122200" imgH="354240" progId="Equation.AxMath">
                  <p:embed/>
                  <p:pic>
                    <p:nvPicPr>
                      <p:cNvPr id="0" name=""/>
                      <p:cNvPicPr/>
                      <p:nvPr/>
                    </p:nvPicPr>
                    <p:blipFill>
                      <a:blip r:embed="rId3"/>
                      <a:stretch>
                        <a:fillRect/>
                      </a:stretch>
                    </p:blipFill>
                    <p:spPr>
                      <a:xfrm>
                        <a:off x="1729221" y="4041775"/>
                        <a:ext cx="4244975" cy="708025"/>
                      </a:xfrm>
                      <a:prstGeom prst="rect">
                        <a:avLst/>
                      </a:prstGeom>
                    </p:spPr>
                  </p:pic>
                </p:oleObj>
              </mc:Fallback>
            </mc:AlternateContent>
          </a:graphicData>
        </a:graphic>
      </p:graphicFrame>
      <p:graphicFrame>
        <p:nvGraphicFramePr>
          <p:cNvPr id="11" name="对象 10">
            <a:extLst>
              <a:ext uri="{FF2B5EF4-FFF2-40B4-BE49-F238E27FC236}">
                <a16:creationId xmlns:a16="http://schemas.microsoft.com/office/drawing/2014/main" id="{9814502E-2F57-273D-043B-407C0426D8A6}"/>
              </a:ext>
            </a:extLst>
          </p:cNvPr>
          <p:cNvGraphicFramePr>
            <a:graphicFrameLocks noChangeAspect="1"/>
          </p:cNvGraphicFramePr>
          <p:nvPr>
            <p:extLst>
              <p:ext uri="{D42A27DB-BD31-4B8C-83A1-F6EECF244321}">
                <p14:modId xmlns:p14="http://schemas.microsoft.com/office/powerpoint/2010/main" val="1126536792"/>
              </p:ext>
            </p:extLst>
          </p:nvPr>
        </p:nvGraphicFramePr>
        <p:xfrm>
          <a:off x="2631436" y="4854388"/>
          <a:ext cx="1838325" cy="1108075"/>
        </p:xfrm>
        <a:graphic>
          <a:graphicData uri="http://schemas.openxmlformats.org/presentationml/2006/ole">
            <mc:AlternateContent xmlns:mc="http://schemas.openxmlformats.org/markup-compatibility/2006">
              <mc:Choice xmlns:v="urn:schemas-microsoft-com:vml" Requires="v">
                <p:oleObj name="AxMath" r:id="rId4" imgW="919800" imgH="554760" progId="Equation.AxMath">
                  <p:embed/>
                </p:oleObj>
              </mc:Choice>
              <mc:Fallback>
                <p:oleObj name="AxMath" r:id="rId4" imgW="919800" imgH="554760" progId="Equation.AxMath">
                  <p:embed/>
                  <p:pic>
                    <p:nvPicPr>
                      <p:cNvPr id="0" name=""/>
                      <p:cNvPicPr/>
                      <p:nvPr/>
                    </p:nvPicPr>
                    <p:blipFill>
                      <a:blip r:embed="rId5"/>
                      <a:stretch>
                        <a:fillRect/>
                      </a:stretch>
                    </p:blipFill>
                    <p:spPr>
                      <a:xfrm>
                        <a:off x="2631436" y="4854388"/>
                        <a:ext cx="1838325" cy="1108075"/>
                      </a:xfrm>
                      <a:prstGeom prst="rect">
                        <a:avLst/>
                      </a:prstGeom>
                    </p:spPr>
                  </p:pic>
                </p:oleObj>
              </mc:Fallback>
            </mc:AlternateContent>
          </a:graphicData>
        </a:graphic>
      </p:graphicFrame>
      <p:graphicFrame>
        <p:nvGraphicFramePr>
          <p:cNvPr id="12" name="对象 11">
            <a:extLst>
              <a:ext uri="{FF2B5EF4-FFF2-40B4-BE49-F238E27FC236}">
                <a16:creationId xmlns:a16="http://schemas.microsoft.com/office/drawing/2014/main" id="{83BDCA59-CD5D-5286-D280-B173A273D382}"/>
              </a:ext>
            </a:extLst>
          </p:cNvPr>
          <p:cNvGraphicFramePr>
            <a:graphicFrameLocks noChangeAspect="1"/>
          </p:cNvGraphicFramePr>
          <p:nvPr>
            <p:extLst>
              <p:ext uri="{D42A27DB-BD31-4B8C-83A1-F6EECF244321}">
                <p14:modId xmlns:p14="http://schemas.microsoft.com/office/powerpoint/2010/main" val="2776654259"/>
              </p:ext>
            </p:extLst>
          </p:nvPr>
        </p:nvGraphicFramePr>
        <p:xfrm>
          <a:off x="2307297" y="6067742"/>
          <a:ext cx="2962275" cy="384175"/>
        </p:xfrm>
        <a:graphic>
          <a:graphicData uri="http://schemas.openxmlformats.org/presentationml/2006/ole">
            <mc:AlternateContent xmlns:mc="http://schemas.openxmlformats.org/markup-compatibility/2006">
              <mc:Choice xmlns:v="urn:schemas-microsoft-com:vml" Requires="v">
                <p:oleObj name="AxMath" r:id="rId6" imgW="1481760" imgH="192240" progId="Equation.AxMath">
                  <p:embed/>
                </p:oleObj>
              </mc:Choice>
              <mc:Fallback>
                <p:oleObj name="AxMath" r:id="rId6" imgW="1481760" imgH="192240" progId="Equation.AxMath">
                  <p:embed/>
                  <p:pic>
                    <p:nvPicPr>
                      <p:cNvPr id="0" name=""/>
                      <p:cNvPicPr/>
                      <p:nvPr/>
                    </p:nvPicPr>
                    <p:blipFill>
                      <a:blip r:embed="rId7"/>
                      <a:stretch>
                        <a:fillRect/>
                      </a:stretch>
                    </p:blipFill>
                    <p:spPr>
                      <a:xfrm>
                        <a:off x="2307297" y="6067742"/>
                        <a:ext cx="2962275" cy="384175"/>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C41BC718-4A23-D52B-C159-ED03F330510C}"/>
              </a:ext>
            </a:extLst>
          </p:cNvPr>
          <p:cNvGraphicFramePr>
            <a:graphicFrameLocks noChangeAspect="1"/>
          </p:cNvGraphicFramePr>
          <p:nvPr>
            <p:extLst>
              <p:ext uri="{D42A27DB-BD31-4B8C-83A1-F6EECF244321}">
                <p14:modId xmlns:p14="http://schemas.microsoft.com/office/powerpoint/2010/main" val="3027951897"/>
              </p:ext>
            </p:extLst>
          </p:nvPr>
        </p:nvGraphicFramePr>
        <p:xfrm>
          <a:off x="6519870" y="2436786"/>
          <a:ext cx="663575" cy="400050"/>
        </p:xfrm>
        <a:graphic>
          <a:graphicData uri="http://schemas.openxmlformats.org/presentationml/2006/ole">
            <mc:AlternateContent xmlns:mc="http://schemas.openxmlformats.org/markup-compatibility/2006">
              <mc:Choice xmlns:v="urn:schemas-microsoft-com:vml" Requires="v">
                <p:oleObj name="AxMath" r:id="rId8" imgW="331920" imgH="199800" progId="Equation.AxMath">
                  <p:embed/>
                </p:oleObj>
              </mc:Choice>
              <mc:Fallback>
                <p:oleObj name="AxMath" r:id="rId8" imgW="331920" imgH="199800" progId="Equation.AxMath">
                  <p:embed/>
                  <p:pic>
                    <p:nvPicPr>
                      <p:cNvPr id="6" name="对象 5">
                        <a:extLst>
                          <a:ext uri="{FF2B5EF4-FFF2-40B4-BE49-F238E27FC236}">
                            <a16:creationId xmlns:a16="http://schemas.microsoft.com/office/drawing/2014/main" id="{4DC55946-9613-9646-BD27-24C86B12202F}"/>
                          </a:ext>
                        </a:extLst>
                      </p:cNvPr>
                      <p:cNvPicPr/>
                      <p:nvPr/>
                    </p:nvPicPr>
                    <p:blipFill>
                      <a:blip r:embed="rId9"/>
                      <a:stretch>
                        <a:fillRect/>
                      </a:stretch>
                    </p:blipFill>
                    <p:spPr>
                      <a:xfrm>
                        <a:off x="6519870" y="2436786"/>
                        <a:ext cx="663575" cy="400050"/>
                      </a:xfrm>
                      <a:prstGeom prst="rect">
                        <a:avLst/>
                      </a:prstGeom>
                    </p:spPr>
                  </p:pic>
                </p:oleObj>
              </mc:Fallback>
            </mc:AlternateContent>
          </a:graphicData>
        </a:graphic>
      </p:graphicFrame>
      <p:pic>
        <p:nvPicPr>
          <p:cNvPr id="7" name="图片 6">
            <a:extLst>
              <a:ext uri="{FF2B5EF4-FFF2-40B4-BE49-F238E27FC236}">
                <a16:creationId xmlns:a16="http://schemas.microsoft.com/office/drawing/2014/main" id="{4BA0CE60-82C2-BBB9-0E44-931D888FE85F}"/>
              </a:ext>
            </a:extLst>
          </p:cNvPr>
          <p:cNvPicPr>
            <a:picLocks noChangeAspect="1"/>
          </p:cNvPicPr>
          <p:nvPr/>
        </p:nvPicPr>
        <p:blipFill>
          <a:blip r:embed="rId10"/>
          <a:stretch>
            <a:fillRect/>
          </a:stretch>
        </p:blipFill>
        <p:spPr>
          <a:xfrm>
            <a:off x="7054576" y="3940027"/>
            <a:ext cx="4807053" cy="1901946"/>
          </a:xfrm>
          <a:prstGeom prst="rect">
            <a:avLst/>
          </a:prstGeom>
        </p:spPr>
      </p:pic>
      <p:pic>
        <p:nvPicPr>
          <p:cNvPr id="8" name="图形 7" descr="困惑的脸轮廓 纯色填充">
            <a:extLst>
              <a:ext uri="{FF2B5EF4-FFF2-40B4-BE49-F238E27FC236}">
                <a16:creationId xmlns:a16="http://schemas.microsoft.com/office/drawing/2014/main" id="{6461C662-7C81-A1D4-5CA0-2C976AE783B6}"/>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7552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7744495" cy="5382371"/>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轨道预报</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（传播</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 propagation /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外推</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 extrapolation</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en-US" altLang="zh-CN" sz="2400" i="1" dirty="0">
                <a:latin typeface="Times New Roman" panose="02020603050405020304" pitchFamily="18" charset="0"/>
                <a:ea typeface="微软雅黑" panose="020B0503020204020204" pitchFamily="34" charset="-122"/>
                <a:cs typeface="Times New Roman" panose="02020603050405020304" pitchFamily="18" charset="0"/>
                <a:sym typeface="+mn-ea"/>
              </a:rPr>
              <a:t>t</a:t>
            </a:r>
            <a:r>
              <a:rPr lang="en-US" altLang="zh-CN" sz="2400" b="1" i="1" dirty="0">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时刻协方差预报值</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如果外推时间比较长、动力系统非线性程度较高</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高斯非线性：</a:t>
            </a:r>
            <a:r>
              <a:rPr lang="zh-CN" altLang="en-US" sz="2000" b="1" dirty="0">
                <a:latin typeface="微软雅黑" panose="020B0503020204020204" pitchFamily="34" charset="-122"/>
                <a:ea typeface="微软雅黑" panose="020B0503020204020204" pitchFamily="34" charset="-122"/>
                <a:sym typeface="+mn-ea"/>
              </a:rPr>
              <a:t>无迹变换 </a:t>
            </a:r>
            <a:r>
              <a:rPr lang="en-US" altLang="zh-CN" sz="2000" b="1" dirty="0">
                <a:latin typeface="微软雅黑" panose="020B0503020204020204" pitchFamily="34" charset="-122"/>
                <a:ea typeface="微软雅黑" panose="020B0503020204020204" pitchFamily="34" charset="-122"/>
                <a:sym typeface="+mn-ea"/>
              </a:rPr>
              <a:t>(Unscented transform)</a:t>
            </a:r>
          </a:p>
          <a:p>
            <a:pPr marL="800100" lvl="1" indent="-342900">
              <a:lnSpc>
                <a:spcPct val="150000"/>
              </a:lnSpc>
              <a:buFont typeface="Arial" panose="020B0604020202020204" pitchFamily="34" charset="0"/>
              <a:buChar char="•"/>
              <a:defRPr/>
            </a:pPr>
            <a:r>
              <a:rPr lang="zh-CN" altLang="en-US" sz="2400" b="1" dirty="0">
                <a:solidFill>
                  <a:prstClr val="black"/>
                </a:solidFill>
                <a:latin typeface="微软雅黑" panose="020B0503020204020204" pitchFamily="34" charset="-122"/>
                <a:ea typeface="微软雅黑" panose="020B0503020204020204" pitchFamily="34" charset="-122"/>
                <a:sym typeface="+mn-ea"/>
              </a:rPr>
              <a:t>非高斯非线性：</a:t>
            </a:r>
            <a:r>
              <a:rPr lang="zh-CN" altLang="en-US" sz="2000" b="1" dirty="0">
                <a:latin typeface="微软雅黑" panose="020B0503020204020204" pitchFamily="34" charset="-122"/>
                <a:ea typeface="微软雅黑" panose="020B0503020204020204" pitchFamily="34" charset="-122"/>
                <a:sym typeface="+mn-ea"/>
              </a:rPr>
              <a:t>蒙特卡洛方法 </a:t>
            </a:r>
            <a:r>
              <a:rPr lang="en-US" altLang="zh-CN" sz="2000" b="1" dirty="0">
                <a:latin typeface="微软雅黑" panose="020B0503020204020204" pitchFamily="34" charset="-122"/>
                <a:ea typeface="微软雅黑" panose="020B0503020204020204" pitchFamily="34" charset="-122"/>
                <a:sym typeface="+mn-ea"/>
              </a:rPr>
              <a:t>(Monte Carlo, MC)</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5</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graphicFrame>
        <p:nvGraphicFramePr>
          <p:cNvPr id="2" name="对象 1">
            <a:extLst>
              <a:ext uri="{FF2B5EF4-FFF2-40B4-BE49-F238E27FC236}">
                <a16:creationId xmlns:a16="http://schemas.microsoft.com/office/drawing/2014/main" id="{61B16EA7-9187-D475-E43F-EEAE6E889F4A}"/>
              </a:ext>
            </a:extLst>
          </p:cNvPr>
          <p:cNvGraphicFramePr>
            <a:graphicFrameLocks noChangeAspect="1"/>
          </p:cNvGraphicFramePr>
          <p:nvPr>
            <p:extLst>
              <p:ext uri="{D42A27DB-BD31-4B8C-83A1-F6EECF244321}">
                <p14:modId xmlns:p14="http://schemas.microsoft.com/office/powerpoint/2010/main" val="117921399"/>
              </p:ext>
            </p:extLst>
          </p:nvPr>
        </p:nvGraphicFramePr>
        <p:xfrm>
          <a:off x="2634787" y="2453965"/>
          <a:ext cx="3365500" cy="400050"/>
        </p:xfrm>
        <a:graphic>
          <a:graphicData uri="http://schemas.openxmlformats.org/presentationml/2006/ole">
            <mc:AlternateContent xmlns:mc="http://schemas.openxmlformats.org/markup-compatibility/2006">
              <mc:Choice xmlns:v="urn:schemas-microsoft-com:vml" Requires="v">
                <p:oleObj name="AxMath" r:id="rId2" imgW="1683000" imgH="199800" progId="Equation.AxMath">
                  <p:embed/>
                </p:oleObj>
              </mc:Choice>
              <mc:Fallback>
                <p:oleObj name="AxMath" r:id="rId2" imgW="1683000" imgH="199800" progId="Equation.AxMath">
                  <p:embed/>
                  <p:pic>
                    <p:nvPicPr>
                      <p:cNvPr id="6" name="对象 5">
                        <a:extLst>
                          <a:ext uri="{FF2B5EF4-FFF2-40B4-BE49-F238E27FC236}">
                            <a16:creationId xmlns:a16="http://schemas.microsoft.com/office/drawing/2014/main" id="{CE6AF065-8A7B-6D98-7681-2AB304E9D456}"/>
                          </a:ext>
                        </a:extLst>
                      </p:cNvPr>
                      <p:cNvPicPr/>
                      <p:nvPr/>
                    </p:nvPicPr>
                    <p:blipFill>
                      <a:blip r:embed="rId3"/>
                      <a:stretch>
                        <a:fillRect/>
                      </a:stretch>
                    </p:blipFill>
                    <p:spPr>
                      <a:xfrm>
                        <a:off x="2634787" y="2453965"/>
                        <a:ext cx="3365500" cy="400050"/>
                      </a:xfrm>
                      <a:prstGeom prst="rect">
                        <a:avLst/>
                      </a:prstGeom>
                    </p:spPr>
                  </p:pic>
                </p:oleObj>
              </mc:Fallback>
            </mc:AlternateContent>
          </a:graphicData>
        </a:graphic>
      </p:graphicFrame>
      <p:graphicFrame>
        <p:nvGraphicFramePr>
          <p:cNvPr id="4" name="对象 3">
            <a:extLst>
              <a:ext uri="{FF2B5EF4-FFF2-40B4-BE49-F238E27FC236}">
                <a16:creationId xmlns:a16="http://schemas.microsoft.com/office/drawing/2014/main" id="{62F41A1D-6F97-094A-E713-29704C49CD6E}"/>
              </a:ext>
            </a:extLst>
          </p:cNvPr>
          <p:cNvGraphicFramePr>
            <a:graphicFrameLocks noChangeAspect="1"/>
          </p:cNvGraphicFramePr>
          <p:nvPr>
            <p:extLst>
              <p:ext uri="{D42A27DB-BD31-4B8C-83A1-F6EECF244321}">
                <p14:modId xmlns:p14="http://schemas.microsoft.com/office/powerpoint/2010/main" val="2925366673"/>
              </p:ext>
            </p:extLst>
          </p:nvPr>
        </p:nvGraphicFramePr>
        <p:xfrm>
          <a:off x="2858752" y="2889651"/>
          <a:ext cx="2089150" cy="730250"/>
        </p:xfrm>
        <a:graphic>
          <a:graphicData uri="http://schemas.openxmlformats.org/presentationml/2006/ole">
            <mc:AlternateContent xmlns:mc="http://schemas.openxmlformats.org/markup-compatibility/2006">
              <mc:Choice xmlns:v="urn:schemas-microsoft-com:vml" Requires="v">
                <p:oleObj name="AxMath" r:id="rId4" imgW="1044720" imgH="364680" progId="Equation.AxMath">
                  <p:embed/>
                </p:oleObj>
              </mc:Choice>
              <mc:Fallback>
                <p:oleObj name="AxMath" r:id="rId4" imgW="1044720" imgH="364680" progId="Equation.AxMath">
                  <p:embed/>
                  <p:pic>
                    <p:nvPicPr>
                      <p:cNvPr id="7" name="对象 6">
                        <a:extLst>
                          <a:ext uri="{FF2B5EF4-FFF2-40B4-BE49-F238E27FC236}">
                            <a16:creationId xmlns:a16="http://schemas.microsoft.com/office/drawing/2014/main" id="{6BB197CD-338C-2F07-5A94-72D241862A80}"/>
                          </a:ext>
                        </a:extLst>
                      </p:cNvPr>
                      <p:cNvPicPr/>
                      <p:nvPr/>
                    </p:nvPicPr>
                    <p:blipFill>
                      <a:blip r:embed="rId5"/>
                      <a:stretch>
                        <a:fillRect/>
                      </a:stretch>
                    </p:blipFill>
                    <p:spPr>
                      <a:xfrm>
                        <a:off x="2858752" y="2889651"/>
                        <a:ext cx="2089150" cy="730250"/>
                      </a:xfrm>
                      <a:prstGeom prst="rect">
                        <a:avLst/>
                      </a:prstGeom>
                    </p:spPr>
                  </p:pic>
                </p:oleObj>
              </mc:Fallback>
            </mc:AlternateContent>
          </a:graphicData>
        </a:graphic>
      </p:graphicFrame>
      <p:sp>
        <p:nvSpPr>
          <p:cNvPr id="7" name="矩形 6">
            <a:extLst>
              <a:ext uri="{FF2B5EF4-FFF2-40B4-BE49-F238E27FC236}">
                <a16:creationId xmlns:a16="http://schemas.microsoft.com/office/drawing/2014/main" id="{90C8637D-47E9-1277-D028-F9D5DAB43855}"/>
              </a:ext>
            </a:extLst>
          </p:cNvPr>
          <p:cNvSpPr/>
          <p:nvPr/>
        </p:nvSpPr>
        <p:spPr>
          <a:xfrm>
            <a:off x="4681589" y="3084847"/>
            <a:ext cx="2012950" cy="338554"/>
          </a:xfrm>
          <a:prstGeom prst="rect">
            <a:avLst/>
          </a:prstGeom>
        </p:spPr>
        <p:txBody>
          <a:bodyPr wrap="square">
            <a:spAutoFit/>
          </a:bodyPr>
          <a:lstStyle/>
          <a:p>
            <a:pPr algn="ctr" fontAlgn="auto">
              <a:spcAft>
                <a:spcPts val="0"/>
              </a:spcAft>
            </a:pPr>
            <a:r>
              <a:rPr lang="zh-CN" altLang="en-US" sz="1600" b="1" dirty="0">
                <a:latin typeface="微软雅黑" panose="020B0503020204020204" pitchFamily="34" charset="-122"/>
                <a:ea typeface="微软雅黑" panose="020B0503020204020204" pitchFamily="34" charset="-122"/>
              </a:rPr>
              <a:t>状态转移矩阵</a:t>
            </a:r>
            <a:endParaRPr lang="zh-CN" sz="1600" b="1" dirty="0">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994EC513-FE4F-CB55-8B1C-A7B7011C41CE}"/>
              </a:ext>
            </a:extLst>
          </p:cNvPr>
          <p:cNvSpPr/>
          <p:nvPr/>
        </p:nvSpPr>
        <p:spPr>
          <a:xfrm>
            <a:off x="517450" y="3615660"/>
            <a:ext cx="7220141" cy="497957"/>
          </a:xfrm>
          <a:prstGeom prst="rect">
            <a:avLst/>
          </a:prstGeom>
        </p:spPr>
        <p:txBody>
          <a:bodyPr wrap="square">
            <a:spAutoFit/>
          </a:bodyPr>
          <a:lstStyle/>
          <a:p>
            <a:pPr algn="ctr" fontAlgn="auto">
              <a:lnSpc>
                <a:spcPct val="120000"/>
              </a:lnSpc>
              <a:spcAft>
                <a:spcPts val="0"/>
              </a:spcAft>
            </a:pPr>
            <a:r>
              <a:rPr lang="zh-CN" altLang="en-US" sz="2400" b="1" dirty="0">
                <a:solidFill>
                  <a:srgbClr val="FF0000"/>
                </a:solidFill>
                <a:latin typeface="微软雅黑" panose="020B0503020204020204" pitchFamily="34" charset="-122"/>
                <a:ea typeface="微软雅黑" panose="020B0503020204020204" pitchFamily="34" charset="-122"/>
              </a:rPr>
              <a:t>问：轨道预报值外推是                              吗？</a:t>
            </a:r>
            <a:endParaRPr lang="zh-CN" sz="2400" b="1" dirty="0">
              <a:solidFill>
                <a:srgbClr val="FF0000"/>
              </a:solidFill>
              <a:latin typeface="微软雅黑" panose="020B0503020204020204" pitchFamily="34" charset="-122"/>
              <a:ea typeface="微软雅黑" panose="020B0503020204020204" pitchFamily="34" charset="-122"/>
            </a:endParaRPr>
          </a:p>
        </p:txBody>
      </p:sp>
      <p:graphicFrame>
        <p:nvGraphicFramePr>
          <p:cNvPr id="10" name="对象 9">
            <a:extLst>
              <a:ext uri="{FF2B5EF4-FFF2-40B4-BE49-F238E27FC236}">
                <a16:creationId xmlns:a16="http://schemas.microsoft.com/office/drawing/2014/main" id="{AF457483-27B0-3D1B-B15D-E9CA29BBFC3D}"/>
              </a:ext>
            </a:extLst>
          </p:cNvPr>
          <p:cNvGraphicFramePr>
            <a:graphicFrameLocks noChangeAspect="1"/>
          </p:cNvGraphicFramePr>
          <p:nvPr>
            <p:extLst>
              <p:ext uri="{D42A27DB-BD31-4B8C-83A1-F6EECF244321}">
                <p14:modId xmlns:p14="http://schemas.microsoft.com/office/powerpoint/2010/main" val="3052364125"/>
              </p:ext>
            </p:extLst>
          </p:nvPr>
        </p:nvGraphicFramePr>
        <p:xfrm>
          <a:off x="4127521" y="3724980"/>
          <a:ext cx="2435225" cy="400050"/>
        </p:xfrm>
        <a:graphic>
          <a:graphicData uri="http://schemas.openxmlformats.org/presentationml/2006/ole">
            <mc:AlternateContent xmlns:mc="http://schemas.openxmlformats.org/markup-compatibility/2006">
              <mc:Choice xmlns:v="urn:schemas-microsoft-com:vml" Requires="v">
                <p:oleObj name="AxMath" r:id="rId6" imgW="1217880" imgH="199800" progId="Equation.AxMath">
                  <p:embed/>
                </p:oleObj>
              </mc:Choice>
              <mc:Fallback>
                <p:oleObj name="AxMath" r:id="rId6" imgW="1217880" imgH="199800" progId="Equation.AxMath">
                  <p:embed/>
                  <p:pic>
                    <p:nvPicPr>
                      <p:cNvPr id="2" name="对象 1">
                        <a:extLst>
                          <a:ext uri="{FF2B5EF4-FFF2-40B4-BE49-F238E27FC236}">
                            <a16:creationId xmlns:a16="http://schemas.microsoft.com/office/drawing/2014/main" id="{61B16EA7-9187-D475-E43F-EEAE6E889F4A}"/>
                          </a:ext>
                        </a:extLst>
                      </p:cNvPr>
                      <p:cNvPicPr/>
                      <p:nvPr/>
                    </p:nvPicPr>
                    <p:blipFill>
                      <a:blip r:embed="rId7"/>
                      <a:stretch>
                        <a:fillRect/>
                      </a:stretch>
                    </p:blipFill>
                    <p:spPr>
                      <a:xfrm>
                        <a:off x="4127521" y="3724980"/>
                        <a:ext cx="2435225" cy="400050"/>
                      </a:xfrm>
                      <a:prstGeom prst="rect">
                        <a:avLst/>
                      </a:prstGeom>
                    </p:spPr>
                  </p:pic>
                </p:oleObj>
              </mc:Fallback>
            </mc:AlternateContent>
          </a:graphicData>
        </a:graphic>
      </p:graphicFrame>
      <p:pic>
        <p:nvPicPr>
          <p:cNvPr id="13" name="图片 12">
            <a:extLst>
              <a:ext uri="{FF2B5EF4-FFF2-40B4-BE49-F238E27FC236}">
                <a16:creationId xmlns:a16="http://schemas.microsoft.com/office/drawing/2014/main" id="{ED2A6DC0-9C4E-26B8-3AB5-85FB77392972}"/>
              </a:ext>
            </a:extLst>
          </p:cNvPr>
          <p:cNvPicPr>
            <a:picLocks noChangeAspect="1"/>
          </p:cNvPicPr>
          <p:nvPr/>
        </p:nvPicPr>
        <p:blipFill>
          <a:blip r:embed="rId8"/>
          <a:stretch>
            <a:fillRect/>
          </a:stretch>
        </p:blipFill>
        <p:spPr>
          <a:xfrm>
            <a:off x="7907685" y="2757617"/>
            <a:ext cx="4071907" cy="2969360"/>
          </a:xfrm>
          <a:prstGeom prst="rect">
            <a:avLst/>
          </a:prstGeom>
        </p:spPr>
      </p:pic>
      <p:sp>
        <p:nvSpPr>
          <p:cNvPr id="15" name="矩形 14">
            <a:extLst>
              <a:ext uri="{FF2B5EF4-FFF2-40B4-BE49-F238E27FC236}">
                <a16:creationId xmlns:a16="http://schemas.microsoft.com/office/drawing/2014/main" id="{6DE4F50A-CFA3-5689-4C6A-CFE00812A5CF}"/>
              </a:ext>
            </a:extLst>
          </p:cNvPr>
          <p:cNvSpPr/>
          <p:nvPr/>
        </p:nvSpPr>
        <p:spPr>
          <a:xfrm>
            <a:off x="517450" y="4127157"/>
            <a:ext cx="7220141" cy="430374"/>
          </a:xfrm>
          <a:prstGeom prst="rect">
            <a:avLst/>
          </a:prstGeom>
        </p:spPr>
        <p:txBody>
          <a:bodyPr wrap="square">
            <a:spAutoFit/>
          </a:bodyPr>
          <a:lstStyle/>
          <a:p>
            <a:pPr algn="ctr" fontAlgn="auto">
              <a:lnSpc>
                <a:spcPct val="120000"/>
              </a:lnSpc>
              <a:spcAft>
                <a:spcPts val="0"/>
              </a:spcAft>
            </a:pPr>
            <a:r>
              <a:rPr lang="zh-CN" altLang="en-US" sz="2000" b="1" dirty="0">
                <a:latin typeface="微软雅黑" panose="020B0503020204020204" pitchFamily="34" charset="-122"/>
                <a:ea typeface="微软雅黑" panose="020B0503020204020204" pitchFamily="34" charset="-122"/>
                <a:sym typeface="+mn-ea"/>
              </a:rPr>
              <a:t>（参考解附近的线性近似）</a:t>
            </a:r>
            <a:endParaRPr lang="zh-CN" sz="2000" b="1" dirty="0">
              <a:solidFill>
                <a:srgbClr val="FF0000"/>
              </a:solidFill>
              <a:latin typeface="微软雅黑" panose="020B0503020204020204" pitchFamily="34" charset="-122"/>
              <a:ea typeface="微软雅黑" panose="020B0503020204020204" pitchFamily="34" charset="-122"/>
            </a:endParaRPr>
          </a:p>
        </p:txBody>
      </p:sp>
      <p:pic>
        <p:nvPicPr>
          <p:cNvPr id="6" name="图形 5" descr="困惑的脸轮廓 纯色填充">
            <a:extLst>
              <a:ext uri="{FF2B5EF4-FFF2-40B4-BE49-F238E27FC236}">
                <a16:creationId xmlns:a16="http://schemas.microsoft.com/office/drawing/2014/main" id="{2304D298-DEBA-0016-4A03-FD34C03783F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10960478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animEffect transition="in" filter="fade">
                                      <p:cBhvr>
                                        <p:cTn id="15" dur="500"/>
                                        <p:tgtEl>
                                          <p:spTgt spid="3">
                                            <p:txEl>
                                              <p:pRg st="6" end="6"/>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animEffect transition="in" filter="fade">
                                      <p:cBhvr>
                                        <p:cTn id="18" dur="500"/>
                                        <p:tgtEl>
                                          <p:spTgt spid="3">
                                            <p:txEl>
                                              <p:pRg st="7" end="7"/>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animEffect transition="in" filter="fade">
                                      <p:cBhvr>
                                        <p:cTn id="21" dur="500"/>
                                        <p:tgtEl>
                                          <p:spTgt spid="3">
                                            <p:txEl>
                                              <p:pRg st="8" end="8"/>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186869"/>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蒙特卡洛方法 </a:t>
            </a:r>
            <a:r>
              <a:rPr lang="en-US" altLang="zh-CN" sz="2800" b="1" dirty="0">
                <a:latin typeface="微软雅黑" panose="020B0503020204020204" pitchFamily="34" charset="-122"/>
                <a:ea typeface="微软雅黑" panose="020B0503020204020204" pitchFamily="34" charset="-122"/>
                <a:sym typeface="+mn-ea"/>
              </a:rPr>
              <a:t>(Monte Carlo, MC)</a:t>
            </a:r>
          </a:p>
          <a:p>
            <a:pPr marL="800100" lvl="1"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随机采样，大数逼近</a:t>
            </a: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应用：</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用于微分方程外推</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用于计算数值积分</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用于误差估计</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a:t>
            </a:r>
            <a:endParaRPr lang="en-US" altLang="zh-CN" sz="2800"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6</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sp>
        <p:nvSpPr>
          <p:cNvPr id="2" name="矩形 1">
            <a:extLst>
              <a:ext uri="{FF2B5EF4-FFF2-40B4-BE49-F238E27FC236}">
                <a16:creationId xmlns:a16="http://schemas.microsoft.com/office/drawing/2014/main" id="{4FBF6A41-F810-E911-1F14-D790FCB4613E}"/>
              </a:ext>
            </a:extLst>
          </p:cNvPr>
          <p:cNvSpPr/>
          <p:nvPr/>
        </p:nvSpPr>
        <p:spPr>
          <a:xfrm>
            <a:off x="1233512" y="4995646"/>
            <a:ext cx="5541142" cy="584775"/>
          </a:xfrm>
          <a:prstGeom prst="rect">
            <a:avLst/>
          </a:prstGeom>
        </p:spPr>
        <p:txBody>
          <a:bodyPr wrap="square">
            <a:spAutoFit/>
          </a:bodyPr>
          <a:lstStyle/>
          <a:p>
            <a:pPr algn="ctr" fontAlgn="auto">
              <a:spcAft>
                <a:spcPts val="0"/>
              </a:spcAft>
            </a:pPr>
            <a:r>
              <a:rPr lang="en-GB" altLang="zh-CN" sz="1600" b="1" dirty="0">
                <a:solidFill>
                  <a:srgbClr val="0000FF"/>
                </a:solidFill>
                <a:latin typeface="微软雅黑" panose="020B0503020204020204" pitchFamily="34" charset="-122"/>
                <a:ea typeface="微软雅黑" panose="020B0503020204020204" pitchFamily="34" charset="-122"/>
                <a:hlinkClick r:id="rId2"/>
              </a:rPr>
              <a:t>http://arxiv.org/abs/1009.2755</a:t>
            </a:r>
            <a:endParaRPr lang="en-GB" altLang="zh-CN" sz="1600" b="1" dirty="0">
              <a:solidFill>
                <a:srgbClr val="0000FF"/>
              </a:solidFill>
              <a:latin typeface="微软雅黑" panose="020B0503020204020204" pitchFamily="34" charset="-122"/>
              <a:ea typeface="微软雅黑" panose="020B0503020204020204" pitchFamily="34" charset="-122"/>
            </a:endParaRPr>
          </a:p>
          <a:p>
            <a:pPr algn="ctr"/>
            <a:r>
              <a:rPr lang="en-GB" altLang="zh-CN" sz="1600" b="1" i="0" dirty="0">
                <a:solidFill>
                  <a:srgbClr val="000000"/>
                </a:solidFill>
                <a:effectLst/>
                <a:latin typeface="Lucida Grande"/>
              </a:rPr>
              <a:t>Error estimation in astronomy: A guide</a:t>
            </a:r>
          </a:p>
        </p:txBody>
      </p:sp>
      <p:sp>
        <p:nvSpPr>
          <p:cNvPr id="4" name="矩形 3">
            <a:extLst>
              <a:ext uri="{FF2B5EF4-FFF2-40B4-BE49-F238E27FC236}">
                <a16:creationId xmlns:a16="http://schemas.microsoft.com/office/drawing/2014/main" id="{A50A5A35-68D2-F56B-5D08-33147CB4DDF9}"/>
              </a:ext>
            </a:extLst>
          </p:cNvPr>
          <p:cNvSpPr/>
          <p:nvPr/>
        </p:nvSpPr>
        <p:spPr>
          <a:xfrm>
            <a:off x="7050796" y="2675424"/>
            <a:ext cx="4556887" cy="461665"/>
          </a:xfrm>
          <a:prstGeom prst="rect">
            <a:avLst/>
          </a:prstGeom>
        </p:spPr>
        <p:txBody>
          <a:bodyPr wrap="square">
            <a:spAutoFit/>
          </a:bodyPr>
          <a:lstStyle/>
          <a:p>
            <a:pPr algn="ctr" fontAlgn="auto">
              <a:spcAft>
                <a:spcPts val="0"/>
              </a:spcAft>
            </a:pPr>
            <a:r>
              <a:rPr lang="zh-CN" altLang="en-US" sz="2400" b="1" dirty="0">
                <a:solidFill>
                  <a:srgbClr val="0000FF"/>
                </a:solidFill>
                <a:latin typeface="微软雅黑" panose="020B0503020204020204" pitchFamily="34" charset="-122"/>
                <a:ea typeface="微软雅黑" panose="020B0503020204020204" pitchFamily="34" charset="-122"/>
              </a:rPr>
              <a:t>编程实现中：利用</a:t>
            </a:r>
            <a:r>
              <a:rPr lang="en-US" altLang="zh-CN" sz="2400" b="1" dirty="0">
                <a:solidFill>
                  <a:srgbClr val="0000FF"/>
                </a:solidFill>
                <a:latin typeface="微软雅黑" panose="020B0503020204020204" pitchFamily="34" charset="-122"/>
                <a:ea typeface="微软雅黑" panose="020B0503020204020204" pitchFamily="34" charset="-122"/>
              </a:rPr>
              <a:t>random</a:t>
            </a:r>
            <a:r>
              <a:rPr lang="zh-CN" altLang="en-US" sz="2400" b="1" dirty="0">
                <a:solidFill>
                  <a:srgbClr val="0000FF"/>
                </a:solidFill>
                <a:latin typeface="微软雅黑" panose="020B0503020204020204" pitchFamily="34" charset="-122"/>
                <a:ea typeface="微软雅黑" panose="020B0503020204020204" pitchFamily="34" charset="-122"/>
              </a:rPr>
              <a:t>函数</a:t>
            </a:r>
            <a:endParaRPr lang="zh-CN" sz="2400" b="1" dirty="0">
              <a:solidFill>
                <a:srgbClr val="0000FF"/>
              </a:solidFill>
              <a:latin typeface="微软雅黑" panose="020B0503020204020204" pitchFamily="34" charset="-122"/>
              <a:ea typeface="微软雅黑" panose="020B0503020204020204" pitchFamily="34" charset="-122"/>
            </a:endParaRPr>
          </a:p>
        </p:txBody>
      </p:sp>
      <p:sp>
        <p:nvSpPr>
          <p:cNvPr id="6" name="矩形 5">
            <a:extLst>
              <a:ext uri="{FF2B5EF4-FFF2-40B4-BE49-F238E27FC236}">
                <a16:creationId xmlns:a16="http://schemas.microsoft.com/office/drawing/2014/main" id="{5FE417B0-624B-C9CA-3AD1-3EEA084A8092}"/>
              </a:ext>
            </a:extLst>
          </p:cNvPr>
          <p:cNvSpPr/>
          <p:nvPr/>
        </p:nvSpPr>
        <p:spPr>
          <a:xfrm>
            <a:off x="8196610" y="3318832"/>
            <a:ext cx="2930427" cy="1200329"/>
          </a:xfrm>
          <a:prstGeom prst="rect">
            <a:avLst/>
          </a:prstGeom>
        </p:spPr>
        <p:txBody>
          <a:bodyPr wrap="square">
            <a:spAutoFit/>
          </a:bodyPr>
          <a:lstStyle/>
          <a:p>
            <a:pPr fontAlgn="auto">
              <a:spcAft>
                <a:spcPts val="0"/>
              </a:spcAft>
            </a:pPr>
            <a:r>
              <a:rPr lang="en-US"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import random</a:t>
            </a:r>
          </a:p>
          <a:p>
            <a:pPr fontAlgn="auto">
              <a:spcAft>
                <a:spcPts val="0"/>
              </a:spcAft>
            </a:pPr>
            <a:r>
              <a:rPr lang="en-US" altLang="zh-CN" dirty="0" err="1">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random.random</a:t>
            </a:r>
            <a:r>
              <a:rPr lang="en-US"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p>
          <a:p>
            <a:pPr fontAlgn="auto">
              <a:spcAft>
                <a:spcPts val="0"/>
              </a:spcAft>
            </a:pPr>
            <a:r>
              <a:rPr lang="en-US" altLang="zh-CN" dirty="0" err="1">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random.uniform</a:t>
            </a:r>
            <a:r>
              <a:rPr lang="en-US"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 b)</a:t>
            </a:r>
          </a:p>
          <a:p>
            <a:pPr fontAlgn="auto">
              <a:spcAft>
                <a:spcPts val="0"/>
              </a:spcAft>
            </a:pPr>
            <a:r>
              <a:rPr lang="de-DE"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random.gauss(mu, sigma)</a:t>
            </a:r>
            <a:endParaRPr 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7" name="图形 6" descr="紧张的脸轮廓 纯色填充">
            <a:extLst>
              <a:ext uri="{FF2B5EF4-FFF2-40B4-BE49-F238E27FC236}">
                <a16:creationId xmlns:a16="http://schemas.microsoft.com/office/drawing/2014/main" id="{84288D5F-5349-1015-8914-9D3E71E0049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82910439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2623090"/>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无迹（味）变换 </a:t>
            </a: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rPr>
              <a:t>(Unscented transform) </a:t>
            </a:r>
          </a:p>
          <a:p>
            <a:pPr lvl="1">
              <a:lnSpc>
                <a:spcPct val="150000"/>
              </a:lnSpc>
            </a:pP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选取特定的点（</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sigma points</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）进行计算，</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 </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维空间选取 </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+1</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个点（通常选取对称的 </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2</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zh-CN" altLang="en-US" sz="2000" b="1" i="1" dirty="0">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或 </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2</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+1 </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Sigma</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点的构造举例</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400" i="1" dirty="0">
                <a:latin typeface="Times New Roman" panose="02020603050405020304" pitchFamily="18" charset="0"/>
                <a:ea typeface="微软雅黑" panose="020B0503020204020204" pitchFamily="34" charset="-122"/>
                <a:cs typeface="Times New Roman" panose="02020603050405020304" pitchFamily="18" charset="0"/>
                <a:sym typeface="+mn-ea"/>
              </a:rPr>
              <a:t>n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mn-ea"/>
              </a:rPr>
              <a:t>= 2</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选取对称的</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rPr>
              <a:t>4</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个点，距离 </a:t>
            </a:r>
            <a:r>
              <a:rPr lang="en-US" altLang="zh-CN" sz="2000" i="1" dirty="0">
                <a:latin typeface="Times New Roman" panose="02020603050405020304" pitchFamily="18" charset="0"/>
                <a:ea typeface="微软雅黑" panose="020B0503020204020204" pitchFamily="34" charset="-122"/>
                <a:cs typeface="Times New Roman" panose="02020603050405020304" pitchFamily="18" charset="0"/>
                <a:sym typeface="+mn-ea"/>
              </a:rPr>
              <a:t>r</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，权重 </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对于标准</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高斯分布                      ，有</a:t>
            </a:r>
            <a:endPar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7</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graphicFrame>
        <p:nvGraphicFramePr>
          <p:cNvPr id="6" name="对象 5">
            <a:extLst>
              <a:ext uri="{FF2B5EF4-FFF2-40B4-BE49-F238E27FC236}">
                <a16:creationId xmlns:a16="http://schemas.microsoft.com/office/drawing/2014/main" id="{E62416FB-E3F0-326E-0101-2BFB0B61AB88}"/>
              </a:ext>
            </a:extLst>
          </p:cNvPr>
          <p:cNvGraphicFramePr>
            <a:graphicFrameLocks noChangeAspect="1"/>
          </p:cNvGraphicFramePr>
          <p:nvPr>
            <p:extLst>
              <p:ext uri="{D42A27DB-BD31-4B8C-83A1-F6EECF244321}">
                <p14:modId xmlns:p14="http://schemas.microsoft.com/office/powerpoint/2010/main" val="4207269750"/>
              </p:ext>
            </p:extLst>
          </p:nvPr>
        </p:nvGraphicFramePr>
        <p:xfrm>
          <a:off x="3823446" y="3304736"/>
          <a:ext cx="1352550" cy="393700"/>
        </p:xfrm>
        <a:graphic>
          <a:graphicData uri="http://schemas.openxmlformats.org/presentationml/2006/ole">
            <mc:AlternateContent xmlns:mc="http://schemas.openxmlformats.org/markup-compatibility/2006">
              <mc:Choice xmlns:v="urn:schemas-microsoft-com:vml" Requires="v">
                <p:oleObj name="AxMath" r:id="rId2" imgW="676440" imgH="196920" progId="Equation.AxMath">
                  <p:embed/>
                </p:oleObj>
              </mc:Choice>
              <mc:Fallback>
                <p:oleObj name="AxMath" r:id="rId2" imgW="676440" imgH="196920" progId="Equation.AxMath">
                  <p:embed/>
                  <p:pic>
                    <p:nvPicPr>
                      <p:cNvPr id="0" name=""/>
                      <p:cNvPicPr/>
                      <p:nvPr/>
                    </p:nvPicPr>
                    <p:blipFill>
                      <a:blip r:embed="rId3"/>
                      <a:stretch>
                        <a:fillRect/>
                      </a:stretch>
                    </p:blipFill>
                    <p:spPr>
                      <a:xfrm>
                        <a:off x="3823446" y="3304736"/>
                        <a:ext cx="1352550" cy="393700"/>
                      </a:xfrm>
                      <a:prstGeom prst="rect">
                        <a:avLst/>
                      </a:prstGeom>
                    </p:spPr>
                  </p:pic>
                </p:oleObj>
              </mc:Fallback>
            </mc:AlternateContent>
          </a:graphicData>
        </a:graphic>
      </p:graphicFrame>
      <p:graphicFrame>
        <p:nvGraphicFramePr>
          <p:cNvPr id="7" name="对象 6">
            <a:extLst>
              <a:ext uri="{FF2B5EF4-FFF2-40B4-BE49-F238E27FC236}">
                <a16:creationId xmlns:a16="http://schemas.microsoft.com/office/drawing/2014/main" id="{0DB4EA6C-30E2-4705-C615-C20842F1A001}"/>
              </a:ext>
            </a:extLst>
          </p:cNvPr>
          <p:cNvGraphicFramePr>
            <a:graphicFrameLocks noChangeAspect="1"/>
          </p:cNvGraphicFramePr>
          <p:nvPr>
            <p:extLst>
              <p:ext uri="{D42A27DB-BD31-4B8C-83A1-F6EECF244321}">
                <p14:modId xmlns:p14="http://schemas.microsoft.com/office/powerpoint/2010/main" val="4201656519"/>
              </p:ext>
            </p:extLst>
          </p:nvPr>
        </p:nvGraphicFramePr>
        <p:xfrm>
          <a:off x="1930493" y="3873679"/>
          <a:ext cx="1377950" cy="1746250"/>
        </p:xfrm>
        <a:graphic>
          <a:graphicData uri="http://schemas.openxmlformats.org/presentationml/2006/ole">
            <mc:AlternateContent xmlns:mc="http://schemas.openxmlformats.org/markup-compatibility/2006">
              <mc:Choice xmlns:v="urn:schemas-microsoft-com:vml" Requires="v">
                <p:oleObj name="AxMath" r:id="rId4" imgW="689040" imgH="872640" progId="Equation.AxMath">
                  <p:embed/>
                </p:oleObj>
              </mc:Choice>
              <mc:Fallback>
                <p:oleObj name="AxMath" r:id="rId4" imgW="689040" imgH="872640" progId="Equation.AxMath">
                  <p:embed/>
                  <p:pic>
                    <p:nvPicPr>
                      <p:cNvPr id="0" name=""/>
                      <p:cNvPicPr/>
                      <p:nvPr/>
                    </p:nvPicPr>
                    <p:blipFill>
                      <a:blip r:embed="rId5"/>
                      <a:stretch>
                        <a:fillRect/>
                      </a:stretch>
                    </p:blipFill>
                    <p:spPr>
                      <a:xfrm>
                        <a:off x="1930493" y="3873679"/>
                        <a:ext cx="1377950" cy="1746250"/>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3198859A-DD9F-84FC-09EF-F0FD0402C277}"/>
              </a:ext>
            </a:extLst>
          </p:cNvPr>
          <p:cNvGraphicFramePr>
            <a:graphicFrameLocks noChangeAspect="1"/>
          </p:cNvGraphicFramePr>
          <p:nvPr>
            <p:extLst>
              <p:ext uri="{D42A27DB-BD31-4B8C-83A1-F6EECF244321}">
                <p14:modId xmlns:p14="http://schemas.microsoft.com/office/powerpoint/2010/main" val="579244118"/>
              </p:ext>
            </p:extLst>
          </p:nvPr>
        </p:nvGraphicFramePr>
        <p:xfrm>
          <a:off x="5456714" y="2824228"/>
          <a:ext cx="231775" cy="377825"/>
        </p:xfrm>
        <a:graphic>
          <a:graphicData uri="http://schemas.openxmlformats.org/presentationml/2006/ole">
            <mc:AlternateContent xmlns:mc="http://schemas.openxmlformats.org/markup-compatibility/2006">
              <mc:Choice xmlns:v="urn:schemas-microsoft-com:vml" Requires="v">
                <p:oleObj name="AxMath" r:id="rId6" imgW="116640" imgH="189360" progId="Equation.AxMath">
                  <p:embed/>
                </p:oleObj>
              </mc:Choice>
              <mc:Fallback>
                <p:oleObj name="AxMath" r:id="rId6" imgW="116640" imgH="189360" progId="Equation.AxMath">
                  <p:embed/>
                  <p:pic>
                    <p:nvPicPr>
                      <p:cNvPr id="0" name=""/>
                      <p:cNvPicPr/>
                      <p:nvPr/>
                    </p:nvPicPr>
                    <p:blipFill>
                      <a:blip r:embed="rId7"/>
                      <a:stretch>
                        <a:fillRect/>
                      </a:stretch>
                    </p:blipFill>
                    <p:spPr>
                      <a:xfrm>
                        <a:off x="5456714" y="2824228"/>
                        <a:ext cx="231775" cy="377825"/>
                      </a:xfrm>
                      <a:prstGeom prst="rect">
                        <a:avLst/>
                      </a:prstGeom>
                    </p:spPr>
                  </p:pic>
                </p:oleObj>
              </mc:Fallback>
            </mc:AlternateContent>
          </a:graphicData>
        </a:graphic>
      </p:graphicFrame>
      <p:pic>
        <p:nvPicPr>
          <p:cNvPr id="14" name="图片 13">
            <a:extLst>
              <a:ext uri="{FF2B5EF4-FFF2-40B4-BE49-F238E27FC236}">
                <a16:creationId xmlns:a16="http://schemas.microsoft.com/office/drawing/2014/main" id="{A59EEFE6-982C-1DA1-B13D-AC9D89358F22}"/>
              </a:ext>
            </a:extLst>
          </p:cNvPr>
          <p:cNvPicPr>
            <a:picLocks noChangeAspect="1"/>
          </p:cNvPicPr>
          <p:nvPr/>
        </p:nvPicPr>
        <p:blipFill>
          <a:blip r:embed="rId8"/>
          <a:stretch>
            <a:fillRect/>
          </a:stretch>
        </p:blipFill>
        <p:spPr>
          <a:xfrm>
            <a:off x="8769942" y="2951521"/>
            <a:ext cx="2562225" cy="2038350"/>
          </a:xfrm>
          <a:prstGeom prst="rect">
            <a:avLst/>
          </a:prstGeom>
        </p:spPr>
      </p:pic>
      <p:graphicFrame>
        <p:nvGraphicFramePr>
          <p:cNvPr id="15" name="对象 14">
            <a:extLst>
              <a:ext uri="{FF2B5EF4-FFF2-40B4-BE49-F238E27FC236}">
                <a16:creationId xmlns:a16="http://schemas.microsoft.com/office/drawing/2014/main" id="{B9BA29AC-0F28-C0BC-7C1B-2432D03C1D49}"/>
              </a:ext>
            </a:extLst>
          </p:cNvPr>
          <p:cNvGraphicFramePr>
            <a:graphicFrameLocks noChangeAspect="1"/>
          </p:cNvGraphicFramePr>
          <p:nvPr>
            <p:extLst>
              <p:ext uri="{D42A27DB-BD31-4B8C-83A1-F6EECF244321}">
                <p14:modId xmlns:p14="http://schemas.microsoft.com/office/powerpoint/2010/main" val="756632589"/>
              </p:ext>
            </p:extLst>
          </p:nvPr>
        </p:nvGraphicFramePr>
        <p:xfrm>
          <a:off x="4023713" y="4778076"/>
          <a:ext cx="1044575" cy="381000"/>
        </p:xfrm>
        <a:graphic>
          <a:graphicData uri="http://schemas.openxmlformats.org/presentationml/2006/ole">
            <mc:AlternateContent xmlns:mc="http://schemas.openxmlformats.org/markup-compatibility/2006">
              <mc:Choice xmlns:v="urn:schemas-microsoft-com:vml" Requires="v">
                <p:oleObj name="AxMath" r:id="rId9" imgW="521640" imgH="190800" progId="Equation.AxMath">
                  <p:embed/>
                </p:oleObj>
              </mc:Choice>
              <mc:Fallback>
                <p:oleObj name="AxMath" r:id="rId9" imgW="521640" imgH="190800" progId="Equation.AxMath">
                  <p:embed/>
                  <p:pic>
                    <p:nvPicPr>
                      <p:cNvPr id="7" name="对象 6">
                        <a:extLst>
                          <a:ext uri="{FF2B5EF4-FFF2-40B4-BE49-F238E27FC236}">
                            <a16:creationId xmlns:a16="http://schemas.microsoft.com/office/drawing/2014/main" id="{0DB4EA6C-30E2-4705-C615-C20842F1A001}"/>
                          </a:ext>
                        </a:extLst>
                      </p:cNvPr>
                      <p:cNvPicPr/>
                      <p:nvPr/>
                    </p:nvPicPr>
                    <p:blipFill>
                      <a:blip r:embed="rId10"/>
                      <a:stretch>
                        <a:fillRect/>
                      </a:stretch>
                    </p:blipFill>
                    <p:spPr>
                      <a:xfrm>
                        <a:off x="4023713" y="4778076"/>
                        <a:ext cx="1044575" cy="381000"/>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1F944BF3-BEBF-5967-884D-0B0E9DE50116}"/>
              </a:ext>
            </a:extLst>
          </p:cNvPr>
          <p:cNvGraphicFramePr>
            <a:graphicFrameLocks noChangeAspect="1"/>
          </p:cNvGraphicFramePr>
          <p:nvPr>
            <p:extLst>
              <p:ext uri="{D42A27DB-BD31-4B8C-83A1-F6EECF244321}">
                <p14:modId xmlns:p14="http://schemas.microsoft.com/office/powerpoint/2010/main" val="926599961"/>
              </p:ext>
            </p:extLst>
          </p:nvPr>
        </p:nvGraphicFramePr>
        <p:xfrm>
          <a:off x="3909413" y="3873679"/>
          <a:ext cx="790575" cy="377825"/>
        </p:xfrm>
        <a:graphic>
          <a:graphicData uri="http://schemas.openxmlformats.org/presentationml/2006/ole">
            <mc:AlternateContent xmlns:mc="http://schemas.openxmlformats.org/markup-compatibility/2006">
              <mc:Choice xmlns:v="urn:schemas-microsoft-com:vml" Requires="v">
                <p:oleObj name="AxMath" r:id="rId11" imgW="395640" imgH="189360" progId="Equation.AxMath">
                  <p:embed/>
                </p:oleObj>
              </mc:Choice>
              <mc:Fallback>
                <p:oleObj name="AxMath" r:id="rId11" imgW="395640" imgH="189360" progId="Equation.AxMath">
                  <p:embed/>
                  <p:pic>
                    <p:nvPicPr>
                      <p:cNvPr id="15" name="对象 14">
                        <a:extLst>
                          <a:ext uri="{FF2B5EF4-FFF2-40B4-BE49-F238E27FC236}">
                            <a16:creationId xmlns:a16="http://schemas.microsoft.com/office/drawing/2014/main" id="{B9BA29AC-0F28-C0BC-7C1B-2432D03C1D49}"/>
                          </a:ext>
                        </a:extLst>
                      </p:cNvPr>
                      <p:cNvPicPr/>
                      <p:nvPr/>
                    </p:nvPicPr>
                    <p:blipFill>
                      <a:blip r:embed="rId12"/>
                      <a:stretch>
                        <a:fillRect/>
                      </a:stretch>
                    </p:blipFill>
                    <p:spPr>
                      <a:xfrm>
                        <a:off x="3909413" y="3873679"/>
                        <a:ext cx="790575" cy="377825"/>
                      </a:xfrm>
                      <a:prstGeom prst="rect">
                        <a:avLst/>
                      </a:prstGeom>
                    </p:spPr>
                  </p:pic>
                </p:oleObj>
              </mc:Fallback>
            </mc:AlternateContent>
          </a:graphicData>
        </a:graphic>
      </p:graphicFrame>
      <p:cxnSp>
        <p:nvCxnSpPr>
          <p:cNvPr id="18" name="直接箭头连接符 17">
            <a:extLst>
              <a:ext uri="{FF2B5EF4-FFF2-40B4-BE49-F238E27FC236}">
                <a16:creationId xmlns:a16="http://schemas.microsoft.com/office/drawing/2014/main" id="{990942E7-9E56-FB26-3F4E-4B7AC7B85DED}"/>
              </a:ext>
            </a:extLst>
          </p:cNvPr>
          <p:cNvCxnSpPr>
            <a:cxnSpLocks/>
          </p:cNvCxnSpPr>
          <p:nvPr/>
        </p:nvCxnSpPr>
        <p:spPr>
          <a:xfrm>
            <a:off x="3089525" y="4062591"/>
            <a:ext cx="680207" cy="0"/>
          </a:xfrm>
          <a:prstGeom prst="straightConnector1">
            <a:avLst/>
          </a:prstGeom>
          <a:ln w="285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a:extLst>
              <a:ext uri="{FF2B5EF4-FFF2-40B4-BE49-F238E27FC236}">
                <a16:creationId xmlns:a16="http://schemas.microsoft.com/office/drawing/2014/main" id="{F3D36224-BBD2-D91F-33B6-87AB586C17EC}"/>
              </a:ext>
            </a:extLst>
          </p:cNvPr>
          <p:cNvCxnSpPr>
            <a:cxnSpLocks/>
          </p:cNvCxnSpPr>
          <p:nvPr/>
        </p:nvCxnSpPr>
        <p:spPr>
          <a:xfrm>
            <a:off x="3229206" y="4940881"/>
            <a:ext cx="680207" cy="0"/>
          </a:xfrm>
          <a:prstGeom prst="straightConnector1">
            <a:avLst/>
          </a:prstGeom>
          <a:ln w="285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1" name="矩形 20">
            <a:extLst>
              <a:ext uri="{FF2B5EF4-FFF2-40B4-BE49-F238E27FC236}">
                <a16:creationId xmlns:a16="http://schemas.microsoft.com/office/drawing/2014/main" id="{F612539B-EC51-A7E4-7652-88588994593D}"/>
              </a:ext>
            </a:extLst>
          </p:cNvPr>
          <p:cNvSpPr/>
          <p:nvPr/>
        </p:nvSpPr>
        <p:spPr>
          <a:xfrm>
            <a:off x="3089525" y="4301686"/>
            <a:ext cx="2194476" cy="369332"/>
          </a:xfrm>
          <a:prstGeom prst="rect">
            <a:avLst/>
          </a:prstGeom>
        </p:spPr>
        <p:txBody>
          <a:bodyPr wrap="square">
            <a:spAutoFit/>
          </a:bodyPr>
          <a:lstStyle/>
          <a:p>
            <a:pPr algn="ctr" fontAlgn="auto">
              <a:spcAft>
                <a:spcPts val="0"/>
              </a:spcAft>
            </a:pPr>
            <a:r>
              <a:rPr lang="zh-CN" altLang="en-US" b="1" dirty="0">
                <a:solidFill>
                  <a:srgbClr val="0000FF"/>
                </a:solidFill>
                <a:latin typeface="微软雅黑" panose="020B0503020204020204" pitchFamily="34" charset="-122"/>
                <a:ea typeface="微软雅黑" panose="020B0503020204020204" pitchFamily="34" charset="-122"/>
              </a:rPr>
              <a:t>由对称性必然满足</a:t>
            </a:r>
            <a:endParaRPr lang="zh-CN" b="1" dirty="0">
              <a:solidFill>
                <a:srgbClr val="0000FF"/>
              </a:solidFill>
              <a:latin typeface="微软雅黑" panose="020B0503020204020204" pitchFamily="34" charset="-122"/>
              <a:ea typeface="微软雅黑" panose="020B0503020204020204" pitchFamily="34" charset="-122"/>
            </a:endParaRPr>
          </a:p>
        </p:txBody>
      </p:sp>
      <p:sp>
        <p:nvSpPr>
          <p:cNvPr id="22" name="矩形 21">
            <a:extLst>
              <a:ext uri="{FF2B5EF4-FFF2-40B4-BE49-F238E27FC236}">
                <a16:creationId xmlns:a16="http://schemas.microsoft.com/office/drawing/2014/main" id="{BC23DAA4-BF68-9DC7-8B32-FFF097FAE084}"/>
              </a:ext>
            </a:extLst>
          </p:cNvPr>
          <p:cNvSpPr/>
          <p:nvPr/>
        </p:nvSpPr>
        <p:spPr>
          <a:xfrm>
            <a:off x="3243761" y="5220320"/>
            <a:ext cx="2194476" cy="369332"/>
          </a:xfrm>
          <a:prstGeom prst="rect">
            <a:avLst/>
          </a:prstGeom>
        </p:spPr>
        <p:txBody>
          <a:bodyPr wrap="square">
            <a:spAutoFit/>
          </a:bodyPr>
          <a:lstStyle/>
          <a:p>
            <a:pPr algn="ctr" fontAlgn="auto">
              <a:spcAft>
                <a:spcPts val="0"/>
              </a:spcAft>
            </a:pPr>
            <a:r>
              <a:rPr lang="zh-CN" altLang="en-US" b="1" dirty="0">
                <a:solidFill>
                  <a:srgbClr val="0000FF"/>
                </a:solidFill>
                <a:latin typeface="微软雅黑" panose="020B0503020204020204" pitchFamily="34" charset="-122"/>
                <a:ea typeface="微软雅黑" panose="020B0503020204020204" pitchFamily="34" charset="-122"/>
              </a:rPr>
              <a:t>由对称性必然满足</a:t>
            </a:r>
            <a:endParaRPr lang="zh-CN" b="1" dirty="0">
              <a:solidFill>
                <a:srgbClr val="0000FF"/>
              </a:solidFill>
              <a:latin typeface="微软雅黑" panose="020B0503020204020204" pitchFamily="34" charset="-122"/>
              <a:ea typeface="微软雅黑" panose="020B0503020204020204" pitchFamily="34" charset="-122"/>
            </a:endParaRPr>
          </a:p>
        </p:txBody>
      </p:sp>
      <p:graphicFrame>
        <p:nvGraphicFramePr>
          <p:cNvPr id="23" name="对象 22">
            <a:extLst>
              <a:ext uri="{FF2B5EF4-FFF2-40B4-BE49-F238E27FC236}">
                <a16:creationId xmlns:a16="http://schemas.microsoft.com/office/drawing/2014/main" id="{E7BF1E6C-B97B-69A2-D850-FD0E17099FBD}"/>
              </a:ext>
            </a:extLst>
          </p:cNvPr>
          <p:cNvGraphicFramePr>
            <a:graphicFrameLocks noChangeAspect="1"/>
          </p:cNvGraphicFramePr>
          <p:nvPr>
            <p:extLst>
              <p:ext uri="{D42A27DB-BD31-4B8C-83A1-F6EECF244321}">
                <p14:modId xmlns:p14="http://schemas.microsoft.com/office/powerpoint/2010/main" val="3227220685"/>
              </p:ext>
            </p:extLst>
          </p:nvPr>
        </p:nvGraphicFramePr>
        <p:xfrm>
          <a:off x="6211999" y="4245556"/>
          <a:ext cx="1803400" cy="695325"/>
        </p:xfrm>
        <a:graphic>
          <a:graphicData uri="http://schemas.openxmlformats.org/presentationml/2006/ole">
            <mc:AlternateContent xmlns:mc="http://schemas.openxmlformats.org/markup-compatibility/2006">
              <mc:Choice xmlns:v="urn:schemas-microsoft-com:vml" Requires="v">
                <p:oleObj name="AxMath" r:id="rId13" imgW="901440" imgH="347040" progId="Equation.AxMath">
                  <p:embed/>
                </p:oleObj>
              </mc:Choice>
              <mc:Fallback>
                <p:oleObj name="AxMath" r:id="rId13" imgW="901440" imgH="347040" progId="Equation.AxMath">
                  <p:embed/>
                  <p:pic>
                    <p:nvPicPr>
                      <p:cNvPr id="16" name="对象 15">
                        <a:extLst>
                          <a:ext uri="{FF2B5EF4-FFF2-40B4-BE49-F238E27FC236}">
                            <a16:creationId xmlns:a16="http://schemas.microsoft.com/office/drawing/2014/main" id="{1F944BF3-BEBF-5967-884D-0B0E9DE50116}"/>
                          </a:ext>
                        </a:extLst>
                      </p:cNvPr>
                      <p:cNvPicPr/>
                      <p:nvPr/>
                    </p:nvPicPr>
                    <p:blipFill>
                      <a:blip r:embed="rId14"/>
                      <a:stretch>
                        <a:fillRect/>
                      </a:stretch>
                    </p:blipFill>
                    <p:spPr>
                      <a:xfrm>
                        <a:off x="6211999" y="4245556"/>
                        <a:ext cx="1803400" cy="695325"/>
                      </a:xfrm>
                      <a:prstGeom prst="rect">
                        <a:avLst/>
                      </a:prstGeom>
                    </p:spPr>
                  </p:pic>
                </p:oleObj>
              </mc:Fallback>
            </mc:AlternateContent>
          </a:graphicData>
        </a:graphic>
      </p:graphicFrame>
      <p:sp>
        <p:nvSpPr>
          <p:cNvPr id="24" name="箭头: 右 23">
            <a:extLst>
              <a:ext uri="{FF2B5EF4-FFF2-40B4-BE49-F238E27FC236}">
                <a16:creationId xmlns:a16="http://schemas.microsoft.com/office/drawing/2014/main" id="{C13E17FF-679E-4E9C-892B-633313D13E80}"/>
              </a:ext>
            </a:extLst>
          </p:cNvPr>
          <p:cNvSpPr/>
          <p:nvPr/>
        </p:nvSpPr>
        <p:spPr>
          <a:xfrm>
            <a:off x="5504612" y="3967630"/>
            <a:ext cx="474283" cy="125269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形 1" descr="眩晕的脸轮廓 纯色填充">
            <a:extLst>
              <a:ext uri="{FF2B5EF4-FFF2-40B4-BE49-F238E27FC236}">
                <a16:creationId xmlns:a16="http://schemas.microsoft.com/office/drawing/2014/main" id="{17850DE5-0808-25B7-A8E6-4DC6EBEA2410}"/>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0" y="715406"/>
            <a:ext cx="571360" cy="571360"/>
          </a:xfrm>
          <a:prstGeom prst="rect">
            <a:avLst/>
          </a:prstGeom>
        </p:spPr>
      </p:pic>
    </p:spTree>
    <p:extLst>
      <p:ext uri="{BB962C8B-B14F-4D97-AF65-F5344CB8AC3E}">
        <p14:creationId xmlns:p14="http://schemas.microsoft.com/office/powerpoint/2010/main" val="20528508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1659237"/>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算例：</a:t>
            </a: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非线性变换：</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8</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graphicFrame>
        <p:nvGraphicFramePr>
          <p:cNvPr id="2" name="对象 1">
            <a:extLst>
              <a:ext uri="{FF2B5EF4-FFF2-40B4-BE49-F238E27FC236}">
                <a16:creationId xmlns:a16="http://schemas.microsoft.com/office/drawing/2014/main" id="{662CB16F-C63B-A441-0279-4089AD036619}"/>
              </a:ext>
            </a:extLst>
          </p:cNvPr>
          <p:cNvGraphicFramePr>
            <a:graphicFrameLocks noChangeAspect="1"/>
          </p:cNvGraphicFramePr>
          <p:nvPr>
            <p:extLst>
              <p:ext uri="{D42A27DB-BD31-4B8C-83A1-F6EECF244321}">
                <p14:modId xmlns:p14="http://schemas.microsoft.com/office/powerpoint/2010/main" val="3758428282"/>
              </p:ext>
            </p:extLst>
          </p:nvPr>
        </p:nvGraphicFramePr>
        <p:xfrm>
          <a:off x="5221288" y="1689100"/>
          <a:ext cx="3221037" cy="754063"/>
        </p:xfrm>
        <a:graphic>
          <a:graphicData uri="http://schemas.openxmlformats.org/presentationml/2006/ole">
            <mc:AlternateContent xmlns:mc="http://schemas.openxmlformats.org/markup-compatibility/2006">
              <mc:Choice xmlns:v="urn:schemas-microsoft-com:vml" Requires="v">
                <p:oleObj name="AxMath" r:id="rId2" imgW="1802520" imgH="423000" progId="Equation.AxMath">
                  <p:embed/>
                </p:oleObj>
              </mc:Choice>
              <mc:Fallback>
                <p:oleObj name="AxMath" r:id="rId2" imgW="1802520" imgH="423000" progId="Equation.AxMath">
                  <p:embed/>
                  <p:pic>
                    <p:nvPicPr>
                      <p:cNvPr id="0" name=""/>
                      <p:cNvPicPr/>
                      <p:nvPr/>
                    </p:nvPicPr>
                    <p:blipFill>
                      <a:blip r:embed="rId3"/>
                      <a:stretch>
                        <a:fillRect/>
                      </a:stretch>
                    </p:blipFill>
                    <p:spPr>
                      <a:xfrm>
                        <a:off x="5221288" y="1689100"/>
                        <a:ext cx="3221037" cy="754063"/>
                      </a:xfrm>
                      <a:prstGeom prst="rect">
                        <a:avLst/>
                      </a:prstGeom>
                    </p:spPr>
                  </p:pic>
                </p:oleObj>
              </mc:Fallback>
            </mc:AlternateContent>
          </a:graphicData>
        </a:graphic>
      </p:graphicFrame>
      <p:graphicFrame>
        <p:nvGraphicFramePr>
          <p:cNvPr id="4" name="对象 3">
            <a:extLst>
              <a:ext uri="{FF2B5EF4-FFF2-40B4-BE49-F238E27FC236}">
                <a16:creationId xmlns:a16="http://schemas.microsoft.com/office/drawing/2014/main" id="{95879946-1607-0E1F-C9CA-F8AF3480EC67}"/>
              </a:ext>
            </a:extLst>
          </p:cNvPr>
          <p:cNvGraphicFramePr>
            <a:graphicFrameLocks noChangeAspect="1"/>
          </p:cNvGraphicFramePr>
          <p:nvPr>
            <p:extLst>
              <p:ext uri="{D42A27DB-BD31-4B8C-83A1-F6EECF244321}">
                <p14:modId xmlns:p14="http://schemas.microsoft.com/office/powerpoint/2010/main" val="4215962528"/>
              </p:ext>
            </p:extLst>
          </p:nvPr>
        </p:nvGraphicFramePr>
        <p:xfrm>
          <a:off x="3148553" y="1692162"/>
          <a:ext cx="1355725" cy="746125"/>
        </p:xfrm>
        <a:graphic>
          <a:graphicData uri="http://schemas.openxmlformats.org/presentationml/2006/ole">
            <mc:AlternateContent xmlns:mc="http://schemas.openxmlformats.org/markup-compatibility/2006">
              <mc:Choice xmlns:v="urn:schemas-microsoft-com:vml" Requires="v">
                <p:oleObj name="AxMath" r:id="rId4" imgW="678600" imgH="373680" progId="Equation.AxMath">
                  <p:embed/>
                </p:oleObj>
              </mc:Choice>
              <mc:Fallback>
                <p:oleObj name="AxMath" r:id="rId4" imgW="678600" imgH="373680" progId="Equation.AxMath">
                  <p:embed/>
                  <p:pic>
                    <p:nvPicPr>
                      <p:cNvPr id="0" name=""/>
                      <p:cNvPicPr/>
                      <p:nvPr/>
                    </p:nvPicPr>
                    <p:blipFill>
                      <a:blip r:embed="rId5"/>
                      <a:stretch>
                        <a:fillRect/>
                      </a:stretch>
                    </p:blipFill>
                    <p:spPr>
                      <a:xfrm>
                        <a:off x="3148553" y="1692162"/>
                        <a:ext cx="1355725" cy="746125"/>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35932EAF-646E-82F1-B46D-3C55773DC684}"/>
              </a:ext>
            </a:extLst>
          </p:cNvPr>
          <p:cNvGraphicFramePr>
            <a:graphicFrameLocks noChangeAspect="1"/>
          </p:cNvGraphicFramePr>
          <p:nvPr>
            <p:extLst>
              <p:ext uri="{D42A27DB-BD31-4B8C-83A1-F6EECF244321}">
                <p14:modId xmlns:p14="http://schemas.microsoft.com/office/powerpoint/2010/main" val="3992029849"/>
              </p:ext>
            </p:extLst>
          </p:nvPr>
        </p:nvGraphicFramePr>
        <p:xfrm>
          <a:off x="9340494" y="747711"/>
          <a:ext cx="1803400" cy="695325"/>
        </p:xfrm>
        <a:graphic>
          <a:graphicData uri="http://schemas.openxmlformats.org/presentationml/2006/ole">
            <mc:AlternateContent xmlns:mc="http://schemas.openxmlformats.org/markup-compatibility/2006">
              <mc:Choice xmlns:v="urn:schemas-microsoft-com:vml" Requires="v">
                <p:oleObj name="AxMath" r:id="rId6" imgW="901440" imgH="347040" progId="Equation.AxMath">
                  <p:embed/>
                </p:oleObj>
              </mc:Choice>
              <mc:Fallback>
                <p:oleObj name="AxMath" r:id="rId6" imgW="901440" imgH="347040" progId="Equation.AxMath">
                  <p:embed/>
                  <p:pic>
                    <p:nvPicPr>
                      <p:cNvPr id="23" name="对象 22">
                        <a:extLst>
                          <a:ext uri="{FF2B5EF4-FFF2-40B4-BE49-F238E27FC236}">
                            <a16:creationId xmlns:a16="http://schemas.microsoft.com/office/drawing/2014/main" id="{E7BF1E6C-B97B-69A2-D850-FD0E17099FBD}"/>
                          </a:ext>
                        </a:extLst>
                      </p:cNvPr>
                      <p:cNvPicPr/>
                      <p:nvPr/>
                    </p:nvPicPr>
                    <p:blipFill>
                      <a:blip r:embed="rId7"/>
                      <a:stretch>
                        <a:fillRect/>
                      </a:stretch>
                    </p:blipFill>
                    <p:spPr>
                      <a:xfrm>
                        <a:off x="9340494" y="747711"/>
                        <a:ext cx="1803400" cy="695325"/>
                      </a:xfrm>
                      <a:prstGeom prst="rect">
                        <a:avLst/>
                      </a:prstGeom>
                    </p:spPr>
                  </p:pic>
                </p:oleObj>
              </mc:Fallback>
            </mc:AlternateContent>
          </a:graphicData>
        </a:graphic>
      </p:graphicFrame>
      <p:pic>
        <p:nvPicPr>
          <p:cNvPr id="7" name="图片 6">
            <a:extLst>
              <a:ext uri="{FF2B5EF4-FFF2-40B4-BE49-F238E27FC236}">
                <a16:creationId xmlns:a16="http://schemas.microsoft.com/office/drawing/2014/main" id="{9AEA7321-DD88-ED42-64A9-9D5C3B60E9FE}"/>
              </a:ext>
            </a:extLst>
          </p:cNvPr>
          <p:cNvPicPr>
            <a:picLocks noChangeAspect="1"/>
          </p:cNvPicPr>
          <p:nvPr/>
        </p:nvPicPr>
        <p:blipFill>
          <a:blip r:embed="rId8"/>
          <a:stretch>
            <a:fillRect/>
          </a:stretch>
        </p:blipFill>
        <p:spPr>
          <a:xfrm>
            <a:off x="8961081" y="1336236"/>
            <a:ext cx="2562225" cy="2038350"/>
          </a:xfrm>
          <a:prstGeom prst="rect">
            <a:avLst/>
          </a:prstGeom>
        </p:spPr>
      </p:pic>
      <p:graphicFrame>
        <p:nvGraphicFramePr>
          <p:cNvPr id="8" name="对象 7">
            <a:extLst>
              <a:ext uri="{FF2B5EF4-FFF2-40B4-BE49-F238E27FC236}">
                <a16:creationId xmlns:a16="http://schemas.microsoft.com/office/drawing/2014/main" id="{2E071B1B-799A-E433-7739-D074AE145922}"/>
              </a:ext>
            </a:extLst>
          </p:cNvPr>
          <p:cNvGraphicFramePr>
            <a:graphicFrameLocks noChangeAspect="1"/>
          </p:cNvGraphicFramePr>
          <p:nvPr>
            <p:extLst>
              <p:ext uri="{D42A27DB-BD31-4B8C-83A1-F6EECF244321}">
                <p14:modId xmlns:p14="http://schemas.microsoft.com/office/powerpoint/2010/main" val="2322393099"/>
              </p:ext>
            </p:extLst>
          </p:nvPr>
        </p:nvGraphicFramePr>
        <p:xfrm>
          <a:off x="4918075" y="3136900"/>
          <a:ext cx="3005138" cy="1333500"/>
        </p:xfrm>
        <a:graphic>
          <a:graphicData uri="http://schemas.openxmlformats.org/presentationml/2006/ole">
            <mc:AlternateContent xmlns:mc="http://schemas.openxmlformats.org/markup-compatibility/2006">
              <mc:Choice xmlns:v="urn:schemas-microsoft-com:vml" Requires="v">
                <p:oleObj name="AxMath" r:id="rId9" imgW="1899720" imgH="843480" progId="Equation.AxMath">
                  <p:embed/>
                </p:oleObj>
              </mc:Choice>
              <mc:Fallback>
                <p:oleObj name="AxMath" r:id="rId9" imgW="1899720" imgH="843480" progId="Equation.AxMath">
                  <p:embed/>
                  <p:pic>
                    <p:nvPicPr>
                      <p:cNvPr id="2" name="对象 1">
                        <a:extLst>
                          <a:ext uri="{FF2B5EF4-FFF2-40B4-BE49-F238E27FC236}">
                            <a16:creationId xmlns:a16="http://schemas.microsoft.com/office/drawing/2014/main" id="{662CB16F-C63B-A441-0279-4089AD036619}"/>
                          </a:ext>
                        </a:extLst>
                      </p:cNvPr>
                      <p:cNvPicPr/>
                      <p:nvPr/>
                    </p:nvPicPr>
                    <p:blipFill>
                      <a:blip r:embed="rId10"/>
                      <a:stretch>
                        <a:fillRect/>
                      </a:stretch>
                    </p:blipFill>
                    <p:spPr>
                      <a:xfrm>
                        <a:off x="4918075" y="3136900"/>
                        <a:ext cx="3005138" cy="1333500"/>
                      </a:xfrm>
                      <a:prstGeom prst="rect">
                        <a:avLst/>
                      </a:prstGeom>
                    </p:spPr>
                  </p:pic>
                </p:oleObj>
              </mc:Fallback>
            </mc:AlternateContent>
          </a:graphicData>
        </a:graphic>
      </p:graphicFrame>
      <p:pic>
        <p:nvPicPr>
          <p:cNvPr id="27" name="图片 26">
            <a:extLst>
              <a:ext uri="{FF2B5EF4-FFF2-40B4-BE49-F238E27FC236}">
                <a16:creationId xmlns:a16="http://schemas.microsoft.com/office/drawing/2014/main" id="{F89C2ADF-DB36-452F-79DB-2C82F42D4B3E}"/>
              </a:ext>
            </a:extLst>
          </p:cNvPr>
          <p:cNvPicPr>
            <a:picLocks noChangeAspect="1"/>
          </p:cNvPicPr>
          <p:nvPr/>
        </p:nvPicPr>
        <p:blipFill>
          <a:blip r:embed="rId11"/>
          <a:stretch>
            <a:fillRect/>
          </a:stretch>
        </p:blipFill>
        <p:spPr>
          <a:xfrm>
            <a:off x="8327442" y="3340045"/>
            <a:ext cx="3533024" cy="3266984"/>
          </a:xfrm>
          <a:prstGeom prst="rect">
            <a:avLst/>
          </a:prstGeom>
        </p:spPr>
      </p:pic>
      <p:graphicFrame>
        <p:nvGraphicFramePr>
          <p:cNvPr id="28" name="表格 28">
            <a:extLst>
              <a:ext uri="{FF2B5EF4-FFF2-40B4-BE49-F238E27FC236}">
                <a16:creationId xmlns:a16="http://schemas.microsoft.com/office/drawing/2014/main" id="{C9CDD671-3E8E-72F6-41FB-77787DFF9CF7}"/>
              </a:ext>
            </a:extLst>
          </p:cNvPr>
          <p:cNvGraphicFramePr>
            <a:graphicFrameLocks noGrp="1"/>
          </p:cNvGraphicFramePr>
          <p:nvPr>
            <p:extLst>
              <p:ext uri="{D42A27DB-BD31-4B8C-83A1-F6EECF244321}">
                <p14:modId xmlns:p14="http://schemas.microsoft.com/office/powerpoint/2010/main" val="3144347305"/>
              </p:ext>
            </p:extLst>
          </p:nvPr>
        </p:nvGraphicFramePr>
        <p:xfrm>
          <a:off x="696005" y="4705468"/>
          <a:ext cx="6966858" cy="1483360"/>
        </p:xfrm>
        <a:graphic>
          <a:graphicData uri="http://schemas.openxmlformats.org/drawingml/2006/table">
            <a:tbl>
              <a:tblPr firstRow="1" bandRow="1">
                <a:tableStyleId>{5C22544A-7EE6-4342-B048-85BDC9FD1C3A}</a:tableStyleId>
              </a:tblPr>
              <a:tblGrid>
                <a:gridCol w="1161143">
                  <a:extLst>
                    <a:ext uri="{9D8B030D-6E8A-4147-A177-3AD203B41FA5}">
                      <a16:colId xmlns:a16="http://schemas.microsoft.com/office/drawing/2014/main" val="97507512"/>
                    </a:ext>
                  </a:extLst>
                </a:gridCol>
                <a:gridCol w="1161143">
                  <a:extLst>
                    <a:ext uri="{9D8B030D-6E8A-4147-A177-3AD203B41FA5}">
                      <a16:colId xmlns:a16="http://schemas.microsoft.com/office/drawing/2014/main" val="1041868013"/>
                    </a:ext>
                  </a:extLst>
                </a:gridCol>
                <a:gridCol w="1161143">
                  <a:extLst>
                    <a:ext uri="{9D8B030D-6E8A-4147-A177-3AD203B41FA5}">
                      <a16:colId xmlns:a16="http://schemas.microsoft.com/office/drawing/2014/main" val="3463814405"/>
                    </a:ext>
                  </a:extLst>
                </a:gridCol>
                <a:gridCol w="1161143">
                  <a:extLst>
                    <a:ext uri="{9D8B030D-6E8A-4147-A177-3AD203B41FA5}">
                      <a16:colId xmlns:a16="http://schemas.microsoft.com/office/drawing/2014/main" val="3535369204"/>
                    </a:ext>
                  </a:extLst>
                </a:gridCol>
                <a:gridCol w="1161143">
                  <a:extLst>
                    <a:ext uri="{9D8B030D-6E8A-4147-A177-3AD203B41FA5}">
                      <a16:colId xmlns:a16="http://schemas.microsoft.com/office/drawing/2014/main" val="1688965427"/>
                    </a:ext>
                  </a:extLst>
                </a:gridCol>
                <a:gridCol w="1161143">
                  <a:extLst>
                    <a:ext uri="{9D8B030D-6E8A-4147-A177-3AD203B41FA5}">
                      <a16:colId xmlns:a16="http://schemas.microsoft.com/office/drawing/2014/main" val="3611190584"/>
                    </a:ext>
                  </a:extLst>
                </a:gridCol>
              </a:tblGrid>
              <a:tr h="370840">
                <a:tc>
                  <a:txBody>
                    <a:bodyPr/>
                    <a:lstStyle/>
                    <a:p>
                      <a:pPr algn="ct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73368836"/>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线性变换</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0.5403 </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0.8414</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0.4720</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0.2097</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-0.2867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857011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无迹变换</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0.3816</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0.5943</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0.3264</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0.2003</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-0.1377</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21044912"/>
                  </a:ext>
                </a:extLst>
              </a:tr>
              <a:tr h="370840">
                <a:tc>
                  <a:txBody>
                    <a:bodyPr/>
                    <a:lstStyle/>
                    <a:p>
                      <a:pPr algn="ct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蒙特卡洛</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0.3901</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0.6058</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0.3040</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0.2027</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-0.1101</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18783274"/>
                  </a:ext>
                </a:extLst>
              </a:tr>
            </a:tbl>
          </a:graphicData>
        </a:graphic>
      </p:graphicFrame>
      <p:graphicFrame>
        <p:nvGraphicFramePr>
          <p:cNvPr id="29" name="对象 28">
            <a:extLst>
              <a:ext uri="{FF2B5EF4-FFF2-40B4-BE49-F238E27FC236}">
                <a16:creationId xmlns:a16="http://schemas.microsoft.com/office/drawing/2014/main" id="{BD20CF77-4D69-E83D-E2E1-D5945A742191}"/>
              </a:ext>
            </a:extLst>
          </p:cNvPr>
          <p:cNvGraphicFramePr>
            <a:graphicFrameLocks noChangeAspect="1"/>
          </p:cNvGraphicFramePr>
          <p:nvPr>
            <p:extLst>
              <p:ext uri="{D42A27DB-BD31-4B8C-83A1-F6EECF244321}">
                <p14:modId xmlns:p14="http://schemas.microsoft.com/office/powerpoint/2010/main" val="782708029"/>
              </p:ext>
            </p:extLst>
          </p:nvPr>
        </p:nvGraphicFramePr>
        <p:xfrm>
          <a:off x="2330272" y="4723613"/>
          <a:ext cx="260350" cy="381000"/>
        </p:xfrm>
        <a:graphic>
          <a:graphicData uri="http://schemas.openxmlformats.org/presentationml/2006/ole">
            <mc:AlternateContent xmlns:mc="http://schemas.openxmlformats.org/markup-compatibility/2006">
              <mc:Choice xmlns:v="urn:schemas-microsoft-com:vml" Requires="v">
                <p:oleObj name="AxMath" r:id="rId12" imgW="130320" imgH="189720" progId="Equation.AxMath">
                  <p:embed/>
                </p:oleObj>
              </mc:Choice>
              <mc:Fallback>
                <p:oleObj name="AxMath" r:id="rId12" imgW="130320" imgH="189720" progId="Equation.AxMath">
                  <p:embed/>
                  <p:pic>
                    <p:nvPicPr>
                      <p:cNvPr id="0" name=""/>
                      <p:cNvPicPr/>
                      <p:nvPr/>
                    </p:nvPicPr>
                    <p:blipFill>
                      <a:blip r:embed="rId13"/>
                      <a:stretch>
                        <a:fillRect/>
                      </a:stretch>
                    </p:blipFill>
                    <p:spPr>
                      <a:xfrm>
                        <a:off x="2330272" y="4723613"/>
                        <a:ext cx="260350" cy="381000"/>
                      </a:xfrm>
                      <a:prstGeom prst="rect">
                        <a:avLst/>
                      </a:prstGeom>
                    </p:spPr>
                  </p:pic>
                </p:oleObj>
              </mc:Fallback>
            </mc:AlternateContent>
          </a:graphicData>
        </a:graphic>
      </p:graphicFrame>
      <p:graphicFrame>
        <p:nvGraphicFramePr>
          <p:cNvPr id="30" name="对象 29">
            <a:extLst>
              <a:ext uri="{FF2B5EF4-FFF2-40B4-BE49-F238E27FC236}">
                <a16:creationId xmlns:a16="http://schemas.microsoft.com/office/drawing/2014/main" id="{145A61A1-734A-E0FD-4395-A3610A7212B2}"/>
              </a:ext>
            </a:extLst>
          </p:cNvPr>
          <p:cNvGraphicFramePr>
            <a:graphicFrameLocks noChangeAspect="1"/>
          </p:cNvGraphicFramePr>
          <p:nvPr>
            <p:extLst>
              <p:ext uri="{D42A27DB-BD31-4B8C-83A1-F6EECF244321}">
                <p14:modId xmlns:p14="http://schemas.microsoft.com/office/powerpoint/2010/main" val="996973029"/>
              </p:ext>
            </p:extLst>
          </p:nvPr>
        </p:nvGraphicFramePr>
        <p:xfrm>
          <a:off x="3523153" y="4710913"/>
          <a:ext cx="257175" cy="406400"/>
        </p:xfrm>
        <a:graphic>
          <a:graphicData uri="http://schemas.openxmlformats.org/presentationml/2006/ole">
            <mc:AlternateContent xmlns:mc="http://schemas.openxmlformats.org/markup-compatibility/2006">
              <mc:Choice xmlns:v="urn:schemas-microsoft-com:vml" Requires="v">
                <p:oleObj name="AxMath" r:id="rId14" imgW="128520" imgH="203400" progId="Equation.AxMath">
                  <p:embed/>
                </p:oleObj>
              </mc:Choice>
              <mc:Fallback>
                <p:oleObj name="AxMath" r:id="rId14" imgW="128520" imgH="203400" progId="Equation.AxMath">
                  <p:embed/>
                  <p:pic>
                    <p:nvPicPr>
                      <p:cNvPr id="29" name="对象 28">
                        <a:extLst>
                          <a:ext uri="{FF2B5EF4-FFF2-40B4-BE49-F238E27FC236}">
                            <a16:creationId xmlns:a16="http://schemas.microsoft.com/office/drawing/2014/main" id="{BD20CF77-4D69-E83D-E2E1-D5945A742191}"/>
                          </a:ext>
                        </a:extLst>
                      </p:cNvPr>
                      <p:cNvPicPr/>
                      <p:nvPr/>
                    </p:nvPicPr>
                    <p:blipFill>
                      <a:blip r:embed="rId15"/>
                      <a:stretch>
                        <a:fillRect/>
                      </a:stretch>
                    </p:blipFill>
                    <p:spPr>
                      <a:xfrm>
                        <a:off x="3523153" y="4710913"/>
                        <a:ext cx="257175" cy="406400"/>
                      </a:xfrm>
                      <a:prstGeom prst="rect">
                        <a:avLst/>
                      </a:prstGeom>
                    </p:spPr>
                  </p:pic>
                </p:oleObj>
              </mc:Fallback>
            </mc:AlternateContent>
          </a:graphicData>
        </a:graphic>
      </p:graphicFrame>
      <p:graphicFrame>
        <p:nvGraphicFramePr>
          <p:cNvPr id="31" name="对象 30">
            <a:extLst>
              <a:ext uri="{FF2B5EF4-FFF2-40B4-BE49-F238E27FC236}">
                <a16:creationId xmlns:a16="http://schemas.microsoft.com/office/drawing/2014/main" id="{AFB98B2D-B892-7D21-56C0-22CE5785AF69}"/>
              </a:ext>
            </a:extLst>
          </p:cNvPr>
          <p:cNvGraphicFramePr>
            <a:graphicFrameLocks noChangeAspect="1"/>
          </p:cNvGraphicFramePr>
          <p:nvPr>
            <p:extLst>
              <p:ext uri="{D42A27DB-BD31-4B8C-83A1-F6EECF244321}">
                <p14:modId xmlns:p14="http://schemas.microsoft.com/office/powerpoint/2010/main" val="1573815741"/>
              </p:ext>
            </p:extLst>
          </p:nvPr>
        </p:nvGraphicFramePr>
        <p:xfrm>
          <a:off x="4684725" y="4722026"/>
          <a:ext cx="320675" cy="384175"/>
        </p:xfrm>
        <a:graphic>
          <a:graphicData uri="http://schemas.openxmlformats.org/presentationml/2006/ole">
            <mc:AlternateContent xmlns:mc="http://schemas.openxmlformats.org/markup-compatibility/2006">
              <mc:Choice xmlns:v="urn:schemas-microsoft-com:vml" Requires="v">
                <p:oleObj name="AxMath" r:id="rId16" imgW="159840" imgH="192240" progId="Equation.AxMath">
                  <p:embed/>
                </p:oleObj>
              </mc:Choice>
              <mc:Fallback>
                <p:oleObj name="AxMath" r:id="rId16" imgW="159840" imgH="192240" progId="Equation.AxMath">
                  <p:embed/>
                  <p:pic>
                    <p:nvPicPr>
                      <p:cNvPr id="0" name=""/>
                      <p:cNvPicPr/>
                      <p:nvPr/>
                    </p:nvPicPr>
                    <p:blipFill>
                      <a:blip r:embed="rId17"/>
                      <a:stretch>
                        <a:fillRect/>
                      </a:stretch>
                    </p:blipFill>
                    <p:spPr>
                      <a:xfrm>
                        <a:off x="4684725" y="4722026"/>
                        <a:ext cx="320675" cy="384175"/>
                      </a:xfrm>
                      <a:prstGeom prst="rect">
                        <a:avLst/>
                      </a:prstGeom>
                    </p:spPr>
                  </p:pic>
                </p:oleObj>
              </mc:Fallback>
            </mc:AlternateContent>
          </a:graphicData>
        </a:graphic>
      </p:graphicFrame>
      <p:graphicFrame>
        <p:nvGraphicFramePr>
          <p:cNvPr id="32" name="对象 31">
            <a:extLst>
              <a:ext uri="{FF2B5EF4-FFF2-40B4-BE49-F238E27FC236}">
                <a16:creationId xmlns:a16="http://schemas.microsoft.com/office/drawing/2014/main" id="{6A410070-9C4A-C871-0CFE-806D296459C1}"/>
              </a:ext>
            </a:extLst>
          </p:cNvPr>
          <p:cNvGraphicFramePr>
            <a:graphicFrameLocks noChangeAspect="1"/>
          </p:cNvGraphicFramePr>
          <p:nvPr>
            <p:extLst>
              <p:ext uri="{D42A27DB-BD31-4B8C-83A1-F6EECF244321}">
                <p14:modId xmlns:p14="http://schemas.microsoft.com/office/powerpoint/2010/main" val="892479297"/>
              </p:ext>
            </p:extLst>
          </p:nvPr>
        </p:nvGraphicFramePr>
        <p:xfrm>
          <a:off x="5838030" y="4722026"/>
          <a:ext cx="320675" cy="384175"/>
        </p:xfrm>
        <a:graphic>
          <a:graphicData uri="http://schemas.openxmlformats.org/presentationml/2006/ole">
            <mc:AlternateContent xmlns:mc="http://schemas.openxmlformats.org/markup-compatibility/2006">
              <mc:Choice xmlns:v="urn:schemas-microsoft-com:vml" Requires="v">
                <p:oleObj name="AxMath" r:id="rId18" imgW="159840" imgH="192240" progId="Equation.AxMath">
                  <p:embed/>
                </p:oleObj>
              </mc:Choice>
              <mc:Fallback>
                <p:oleObj name="AxMath" r:id="rId18" imgW="159840" imgH="192240" progId="Equation.AxMath">
                  <p:embed/>
                  <p:pic>
                    <p:nvPicPr>
                      <p:cNvPr id="31" name="对象 30">
                        <a:extLst>
                          <a:ext uri="{FF2B5EF4-FFF2-40B4-BE49-F238E27FC236}">
                            <a16:creationId xmlns:a16="http://schemas.microsoft.com/office/drawing/2014/main" id="{AFB98B2D-B892-7D21-56C0-22CE5785AF69}"/>
                          </a:ext>
                        </a:extLst>
                      </p:cNvPr>
                      <p:cNvPicPr/>
                      <p:nvPr/>
                    </p:nvPicPr>
                    <p:blipFill>
                      <a:blip r:embed="rId19"/>
                      <a:stretch>
                        <a:fillRect/>
                      </a:stretch>
                    </p:blipFill>
                    <p:spPr>
                      <a:xfrm>
                        <a:off x="5838030" y="4722026"/>
                        <a:ext cx="320675" cy="384175"/>
                      </a:xfrm>
                      <a:prstGeom prst="rect">
                        <a:avLst/>
                      </a:prstGeom>
                    </p:spPr>
                  </p:pic>
                </p:oleObj>
              </mc:Fallback>
            </mc:AlternateContent>
          </a:graphicData>
        </a:graphic>
      </p:graphicFrame>
      <p:graphicFrame>
        <p:nvGraphicFramePr>
          <p:cNvPr id="33" name="对象 32">
            <a:extLst>
              <a:ext uri="{FF2B5EF4-FFF2-40B4-BE49-F238E27FC236}">
                <a16:creationId xmlns:a16="http://schemas.microsoft.com/office/drawing/2014/main" id="{24779349-4C94-4EBC-338A-85E236D57014}"/>
              </a:ext>
            </a:extLst>
          </p:cNvPr>
          <p:cNvGraphicFramePr>
            <a:graphicFrameLocks noChangeAspect="1"/>
          </p:cNvGraphicFramePr>
          <p:nvPr>
            <p:extLst>
              <p:ext uri="{D42A27DB-BD31-4B8C-83A1-F6EECF244321}">
                <p14:modId xmlns:p14="http://schemas.microsoft.com/office/powerpoint/2010/main" val="2638585906"/>
              </p:ext>
            </p:extLst>
          </p:nvPr>
        </p:nvGraphicFramePr>
        <p:xfrm>
          <a:off x="6978663" y="4723613"/>
          <a:ext cx="365125" cy="381000"/>
        </p:xfrm>
        <a:graphic>
          <a:graphicData uri="http://schemas.openxmlformats.org/presentationml/2006/ole">
            <mc:AlternateContent xmlns:mc="http://schemas.openxmlformats.org/markup-compatibility/2006">
              <mc:Choice xmlns:v="urn:schemas-microsoft-com:vml" Requires="v">
                <p:oleObj name="AxMath" r:id="rId20" imgW="182160" imgH="190800" progId="Equation.AxMath">
                  <p:embed/>
                </p:oleObj>
              </mc:Choice>
              <mc:Fallback>
                <p:oleObj name="AxMath" r:id="rId20" imgW="182160" imgH="190800" progId="Equation.AxMath">
                  <p:embed/>
                  <p:pic>
                    <p:nvPicPr>
                      <p:cNvPr id="32" name="对象 31">
                        <a:extLst>
                          <a:ext uri="{FF2B5EF4-FFF2-40B4-BE49-F238E27FC236}">
                            <a16:creationId xmlns:a16="http://schemas.microsoft.com/office/drawing/2014/main" id="{6A410070-9C4A-C871-0CFE-806D296459C1}"/>
                          </a:ext>
                        </a:extLst>
                      </p:cNvPr>
                      <p:cNvPicPr/>
                      <p:nvPr/>
                    </p:nvPicPr>
                    <p:blipFill>
                      <a:blip r:embed="rId21"/>
                      <a:stretch>
                        <a:fillRect/>
                      </a:stretch>
                    </p:blipFill>
                    <p:spPr>
                      <a:xfrm>
                        <a:off x="6978663" y="4723613"/>
                        <a:ext cx="365125" cy="381000"/>
                      </a:xfrm>
                      <a:prstGeom prst="rect">
                        <a:avLst/>
                      </a:prstGeom>
                    </p:spPr>
                  </p:pic>
                </p:oleObj>
              </mc:Fallback>
            </mc:AlternateContent>
          </a:graphicData>
        </a:graphic>
      </p:graphicFrame>
      <p:sp>
        <p:nvSpPr>
          <p:cNvPr id="34" name="矩形 33">
            <a:extLst>
              <a:ext uri="{FF2B5EF4-FFF2-40B4-BE49-F238E27FC236}">
                <a16:creationId xmlns:a16="http://schemas.microsoft.com/office/drawing/2014/main" id="{94417844-6C94-6ADC-4898-DCF3A9BCCC26}"/>
              </a:ext>
            </a:extLst>
          </p:cNvPr>
          <p:cNvSpPr/>
          <p:nvPr/>
        </p:nvSpPr>
        <p:spPr>
          <a:xfrm>
            <a:off x="3227796" y="6301252"/>
            <a:ext cx="5541142" cy="338554"/>
          </a:xfrm>
          <a:prstGeom prst="rect">
            <a:avLst/>
          </a:prstGeom>
        </p:spPr>
        <p:txBody>
          <a:bodyPr wrap="square">
            <a:spAutoFit/>
          </a:bodyPr>
          <a:lstStyle/>
          <a:p>
            <a:pPr algn="ctr" fontAlgn="auto">
              <a:spcAft>
                <a:spcPts val="0"/>
              </a:spcAft>
            </a:pPr>
            <a:r>
              <a:rPr lang="en-GB" altLang="zh-CN" sz="1600" b="1" dirty="0">
                <a:solidFill>
                  <a:srgbClr val="0000FF"/>
                </a:solidFill>
                <a:latin typeface="微软雅黑" panose="020B0503020204020204" pitchFamily="34" charset="-122"/>
                <a:ea typeface="微软雅黑" panose="020B0503020204020204" pitchFamily="34" charset="-122"/>
              </a:rPr>
              <a:t>.\DAOSSA\attachments</a:t>
            </a:r>
            <a:r>
              <a:rPr lang="en-US" altLang="zh-CN" sz="1600" b="1" dirty="0">
                <a:solidFill>
                  <a:srgbClr val="0000FF"/>
                </a:solidFill>
                <a:latin typeface="微软雅黑" panose="020B0503020204020204" pitchFamily="34" charset="-122"/>
                <a:ea typeface="微软雅黑" panose="020B0503020204020204" pitchFamily="34" charset="-122"/>
              </a:rPr>
              <a:t>\UnscentedTrans.py</a:t>
            </a:r>
            <a:endParaRPr lang="zh-CN" sz="1600" b="1" dirty="0">
              <a:solidFill>
                <a:srgbClr val="0000FF"/>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2381C14B-63CF-940D-9CA7-D24DCC937357}"/>
              </a:ext>
            </a:extLst>
          </p:cNvPr>
          <p:cNvSpPr txBox="1"/>
          <p:nvPr/>
        </p:nvSpPr>
        <p:spPr>
          <a:xfrm>
            <a:off x="4166971" y="2565549"/>
            <a:ext cx="2922071" cy="458908"/>
          </a:xfrm>
          <a:prstGeom prst="rect">
            <a:avLst/>
          </a:prstGeom>
          <a:noFill/>
        </p:spPr>
        <p:txBody>
          <a:bodyPr wrap="square">
            <a:spAutoFit/>
          </a:bodyPr>
          <a:lstStyle/>
          <a:p>
            <a:pPr marL="800100" lvl="1" indent="-342900">
              <a:lnSpc>
                <a:spcPct val="150000"/>
              </a:lnSpc>
              <a:buFont typeface="Arial" panose="020B0604020202020204" pitchFamily="34" charset="0"/>
              <a:buChar char="•"/>
            </a:pPr>
            <a:r>
              <a:rPr lang="en-US" altLang="zh-CN" sz="1800" b="1" dirty="0">
                <a:latin typeface="微软雅黑" panose="020B0503020204020204" pitchFamily="34" charset="-122"/>
                <a:ea typeface="微软雅黑" panose="020B0503020204020204" pitchFamily="34" charset="-122"/>
                <a:sym typeface="+mn-ea"/>
              </a:rPr>
              <a:t>Sigma</a:t>
            </a:r>
            <a:r>
              <a:rPr lang="zh-CN" altLang="en-US" sz="1800" b="1" dirty="0">
                <a:latin typeface="微软雅黑" panose="020B0503020204020204" pitchFamily="34" charset="-122"/>
                <a:ea typeface="微软雅黑" panose="020B0503020204020204" pitchFamily="34" charset="-122"/>
                <a:sym typeface="+mn-ea"/>
              </a:rPr>
              <a:t>点</a:t>
            </a:r>
            <a:endParaRPr lang="en-US" altLang="zh-CN" sz="1800" b="1" dirty="0">
              <a:latin typeface="微软雅黑" panose="020B0503020204020204" pitchFamily="34" charset="-122"/>
              <a:ea typeface="微软雅黑" panose="020B0503020204020204" pitchFamily="34" charset="-122"/>
              <a:sym typeface="+mn-ea"/>
            </a:endParaRPr>
          </a:p>
        </p:txBody>
      </p:sp>
      <p:sp>
        <p:nvSpPr>
          <p:cNvPr id="12" name="文本框 11">
            <a:extLst>
              <a:ext uri="{FF2B5EF4-FFF2-40B4-BE49-F238E27FC236}">
                <a16:creationId xmlns:a16="http://schemas.microsoft.com/office/drawing/2014/main" id="{B305940D-27F8-C03C-2BAB-35DEEF9A574B}"/>
              </a:ext>
            </a:extLst>
          </p:cNvPr>
          <p:cNvSpPr txBox="1"/>
          <p:nvPr/>
        </p:nvSpPr>
        <p:spPr>
          <a:xfrm>
            <a:off x="826543" y="2565495"/>
            <a:ext cx="2224054" cy="458908"/>
          </a:xfrm>
          <a:prstGeom prst="rect">
            <a:avLst/>
          </a:prstGeom>
          <a:noFill/>
        </p:spPr>
        <p:txBody>
          <a:bodyPr wrap="square">
            <a:spAutoFit/>
          </a:bodyPr>
          <a:lstStyle/>
          <a:p>
            <a:pPr marL="800100" lvl="1" indent="-342900">
              <a:lnSpc>
                <a:spcPct val="150000"/>
              </a:lnSpc>
              <a:buFont typeface="Arial" panose="020B0604020202020204" pitchFamily="34" charset="0"/>
              <a:buChar char="•"/>
            </a:pPr>
            <a:r>
              <a:rPr lang="zh-CN" altLang="en-US" sz="1800" b="1" dirty="0">
                <a:latin typeface="微软雅黑" panose="020B0503020204020204" pitchFamily="34" charset="-122"/>
                <a:ea typeface="微软雅黑" panose="020B0503020204020204" pitchFamily="34" charset="-122"/>
                <a:sym typeface="+mn-ea"/>
              </a:rPr>
              <a:t>线性变换</a:t>
            </a:r>
            <a:endParaRPr lang="en-US" altLang="zh-CN" sz="1800" b="1" dirty="0">
              <a:latin typeface="微软雅黑" panose="020B0503020204020204" pitchFamily="34" charset="-122"/>
              <a:ea typeface="微软雅黑" panose="020B0503020204020204" pitchFamily="34" charset="-122"/>
              <a:sym typeface="+mn-ea"/>
            </a:endParaRPr>
          </a:p>
        </p:txBody>
      </p:sp>
      <p:graphicFrame>
        <p:nvGraphicFramePr>
          <p:cNvPr id="13" name="对象 12">
            <a:extLst>
              <a:ext uri="{FF2B5EF4-FFF2-40B4-BE49-F238E27FC236}">
                <a16:creationId xmlns:a16="http://schemas.microsoft.com/office/drawing/2014/main" id="{7DAD73F0-CD89-A529-630E-0317639D3110}"/>
              </a:ext>
            </a:extLst>
          </p:cNvPr>
          <p:cNvGraphicFramePr>
            <a:graphicFrameLocks noChangeAspect="1"/>
          </p:cNvGraphicFramePr>
          <p:nvPr>
            <p:extLst>
              <p:ext uri="{D42A27DB-BD31-4B8C-83A1-F6EECF244321}">
                <p14:modId xmlns:p14="http://schemas.microsoft.com/office/powerpoint/2010/main" val="3129251101"/>
              </p:ext>
            </p:extLst>
          </p:nvPr>
        </p:nvGraphicFramePr>
        <p:xfrm>
          <a:off x="1596847" y="3626689"/>
          <a:ext cx="2378075" cy="746125"/>
        </p:xfrm>
        <a:graphic>
          <a:graphicData uri="http://schemas.openxmlformats.org/presentationml/2006/ole">
            <mc:AlternateContent xmlns:mc="http://schemas.openxmlformats.org/markup-compatibility/2006">
              <mc:Choice xmlns:v="urn:schemas-microsoft-com:vml" Requires="v">
                <p:oleObj name="AxMath" r:id="rId22" imgW="1189440" imgH="373680" progId="Equation.AxMath">
                  <p:embed/>
                </p:oleObj>
              </mc:Choice>
              <mc:Fallback>
                <p:oleObj name="AxMath" r:id="rId22" imgW="1189440" imgH="373680" progId="Equation.AxMath">
                  <p:embed/>
                  <p:pic>
                    <p:nvPicPr>
                      <p:cNvPr id="4" name="对象 3">
                        <a:extLst>
                          <a:ext uri="{FF2B5EF4-FFF2-40B4-BE49-F238E27FC236}">
                            <a16:creationId xmlns:a16="http://schemas.microsoft.com/office/drawing/2014/main" id="{95879946-1607-0E1F-C9CA-F8AF3480EC67}"/>
                          </a:ext>
                        </a:extLst>
                      </p:cNvPr>
                      <p:cNvPicPr/>
                      <p:nvPr/>
                    </p:nvPicPr>
                    <p:blipFill>
                      <a:blip r:embed="rId23"/>
                      <a:stretch>
                        <a:fillRect/>
                      </a:stretch>
                    </p:blipFill>
                    <p:spPr>
                      <a:xfrm>
                        <a:off x="1596847" y="3626689"/>
                        <a:ext cx="2378075" cy="746125"/>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3235E35C-19D6-E08B-69CF-8F992DC8ED7A}"/>
              </a:ext>
            </a:extLst>
          </p:cNvPr>
          <p:cNvGraphicFramePr>
            <a:graphicFrameLocks noChangeAspect="1"/>
          </p:cNvGraphicFramePr>
          <p:nvPr>
            <p:extLst>
              <p:ext uri="{D42A27DB-BD31-4B8C-83A1-F6EECF244321}">
                <p14:modId xmlns:p14="http://schemas.microsoft.com/office/powerpoint/2010/main" val="2213689100"/>
              </p:ext>
            </p:extLst>
          </p:nvPr>
        </p:nvGraphicFramePr>
        <p:xfrm>
          <a:off x="1596847" y="3147957"/>
          <a:ext cx="1727200" cy="384175"/>
        </p:xfrm>
        <a:graphic>
          <a:graphicData uri="http://schemas.openxmlformats.org/presentationml/2006/ole">
            <mc:AlternateContent xmlns:mc="http://schemas.openxmlformats.org/markup-compatibility/2006">
              <mc:Choice xmlns:v="urn:schemas-microsoft-com:vml" Requires="v">
                <p:oleObj name="AxMath" r:id="rId24" imgW="863280" imgH="192240" progId="Equation.AxMath">
                  <p:embed/>
                </p:oleObj>
              </mc:Choice>
              <mc:Fallback>
                <p:oleObj name="AxMath" r:id="rId24" imgW="863280" imgH="192240" progId="Equation.AxMath">
                  <p:embed/>
                  <p:pic>
                    <p:nvPicPr>
                      <p:cNvPr id="2" name="对象 1">
                        <a:extLst>
                          <a:ext uri="{FF2B5EF4-FFF2-40B4-BE49-F238E27FC236}">
                            <a16:creationId xmlns:a16="http://schemas.microsoft.com/office/drawing/2014/main" id="{61B16EA7-9187-D475-E43F-EEAE6E889F4A}"/>
                          </a:ext>
                        </a:extLst>
                      </p:cNvPr>
                      <p:cNvPicPr/>
                      <p:nvPr/>
                    </p:nvPicPr>
                    <p:blipFill>
                      <a:blip r:embed="rId25"/>
                      <a:stretch>
                        <a:fillRect/>
                      </a:stretch>
                    </p:blipFill>
                    <p:spPr>
                      <a:xfrm>
                        <a:off x="1596847" y="3147957"/>
                        <a:ext cx="1727200" cy="384175"/>
                      </a:xfrm>
                      <a:prstGeom prst="rect">
                        <a:avLst/>
                      </a:prstGeom>
                    </p:spPr>
                  </p:pic>
                </p:oleObj>
              </mc:Fallback>
            </mc:AlternateContent>
          </a:graphicData>
        </a:graphic>
      </p:graphicFrame>
      <p:pic>
        <p:nvPicPr>
          <p:cNvPr id="15" name="图形 14" descr="紧张的脸轮廓 纯色填充">
            <a:extLst>
              <a:ext uri="{FF2B5EF4-FFF2-40B4-BE49-F238E27FC236}">
                <a16:creationId xmlns:a16="http://schemas.microsoft.com/office/drawing/2014/main" id="{134157AC-0702-A723-2639-B26DD21967C6}"/>
              </a:ext>
            </a:extLst>
          </p:cNvPr>
          <p:cNvPicPr>
            <a:picLocks noChangeAspect="1"/>
          </p:cNvPicPr>
          <p:nvPr/>
        </p:nvPicPr>
        <p:blipFill>
          <a:blip r:embed="rId26">
            <a:extLst>
              <a:ext uri="{96DAC541-7B7A-43D3-8B79-37D633B846F1}">
                <asvg:svgBlip xmlns:asvg="http://schemas.microsoft.com/office/drawing/2016/SVG/main" r:embed="rId27"/>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36515611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4478983"/>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交会事件：</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小于距离门限</a:t>
            </a:r>
            <a:r>
              <a:rPr lang="en-US" altLang="zh-CN" sz="24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D</a:t>
            </a:r>
            <a:endParaRPr lang="en-US" altLang="zh-CN" sz="28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spcBef>
                <a:spcPts val="2400"/>
              </a:spcBef>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数值方法：</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程序实现简便</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算法适用性强</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漏报风险较小</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rPr>
              <a:t>计算时间长</a:t>
            </a:r>
            <a:endParaRPr lang="en-US" altLang="zh-CN"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28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9</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p>
        </p:txBody>
      </p:sp>
      <p:sp>
        <p:nvSpPr>
          <p:cNvPr id="6" name="文本框 5">
            <a:extLst>
              <a:ext uri="{FF2B5EF4-FFF2-40B4-BE49-F238E27FC236}">
                <a16:creationId xmlns:a16="http://schemas.microsoft.com/office/drawing/2014/main" id="{95BB586F-3891-5F6B-912B-63D15EE9CCA4}"/>
              </a:ext>
            </a:extLst>
          </p:cNvPr>
          <p:cNvSpPr txBox="1"/>
          <p:nvPr/>
        </p:nvSpPr>
        <p:spPr>
          <a:xfrm>
            <a:off x="5242877" y="1999399"/>
            <a:ext cx="6115050" cy="3449662"/>
          </a:xfrm>
          <a:prstGeom prst="rect">
            <a:avLst/>
          </a:prstGeom>
          <a:noFill/>
        </p:spPr>
        <p:txBody>
          <a:bodyPr wrap="square">
            <a:spAutoFit/>
          </a:bodyPr>
          <a:lstStyle/>
          <a:p>
            <a:pPr marL="800100" lvl="1"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解析方法</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计算速度快，物理意义明确</a:t>
            </a:r>
            <a:endParaRPr lang="en-US" altLang="zh-CN" sz="24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而且可以获得碰撞点的变化规律，机动规避方法的选择</a:t>
            </a:r>
            <a:endParaRPr lang="en-US" altLang="zh-CN" sz="24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对于轨道类型和轨道数据类型敏感</a:t>
            </a:r>
            <a:endParaRPr lang="en-US" altLang="zh-CN" sz="24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solidFill>
                  <a:srgbClr val="0000FF"/>
                </a:solidFill>
                <a:latin typeface="微软雅黑" panose="020B0503020204020204" pitchFamily="34" charset="-122"/>
                <a:ea typeface="微软雅黑" panose="020B0503020204020204" pitchFamily="34" charset="-122"/>
                <a:sym typeface="+mn-ea"/>
              </a:rPr>
              <a:t>由于摄动造成的漏报风险较大</a:t>
            </a:r>
            <a:endParaRPr lang="zh-CN" altLang="en-US" sz="2000" dirty="0"/>
          </a:p>
        </p:txBody>
      </p:sp>
      <p:pic>
        <p:nvPicPr>
          <p:cNvPr id="2" name="图形 1" descr="困惑的脸轮廓 纯色填充">
            <a:extLst>
              <a:ext uri="{FF2B5EF4-FFF2-40B4-BE49-F238E27FC236}">
                <a16:creationId xmlns:a16="http://schemas.microsoft.com/office/drawing/2014/main" id="{5523ADA5-B736-2967-7D48-B31C05F54E2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394339914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数学物理科学部 模板">
  <a:themeElements>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数学物理科学部 模板</Template>
  <TotalTime>39771</TotalTime>
  <Words>1130</Words>
  <Application>Microsoft Office PowerPoint</Application>
  <PresentationFormat>宽屏</PresentationFormat>
  <Paragraphs>258</Paragraphs>
  <Slides>18</Slides>
  <Notes>1</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2</vt:i4>
      </vt:variant>
      <vt:variant>
        <vt:lpstr>幻灯片标题</vt:lpstr>
      </vt:variant>
      <vt:variant>
        <vt:i4>18</vt:i4>
      </vt:variant>
    </vt:vector>
  </HeadingPairs>
  <TitlesOfParts>
    <vt:vector size="29" baseType="lpstr">
      <vt:lpstr>Lucida Grande</vt:lpstr>
      <vt:lpstr>等线</vt:lpstr>
      <vt:lpstr>华文行楷</vt:lpstr>
      <vt:lpstr>微软雅黑</vt:lpstr>
      <vt:lpstr>Arial</vt:lpstr>
      <vt:lpstr>Calibri</vt:lpstr>
      <vt:lpstr>Times New Roman</vt:lpstr>
      <vt:lpstr>Wingdings</vt:lpstr>
      <vt:lpstr>数学物理科学部 模板</vt:lpstr>
      <vt:lpstr>AxMath</vt:lpstr>
      <vt:lpstr>Equation.AxMath</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USER</dc:creator>
  <cp:lastModifiedBy>Lin Hou-Yuan</cp:lastModifiedBy>
  <cp:revision>368</cp:revision>
  <dcterms:created xsi:type="dcterms:W3CDTF">2022-10-24T14:28:29Z</dcterms:created>
  <dcterms:modified xsi:type="dcterms:W3CDTF">2023-08-19T14:41:49Z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
  </property>
  <property fmtid="{D5CDD505-2E9C-101B-9397-08002B2CF9AE}" pid="3" name="KSOProductBuildVer">
    <vt:lpwstr>2052-4.6.1.7467</vt:lpwstr>
  </property>
</Properties>
</file>

<file path=docProps/thumbnail.jpeg>
</file>